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7/22/2019</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7/22/2019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7/22/2019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7/22/2019</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file:///C:\Users\Escalante%20Tovar\Downloads\M23_U2.pdf" TargetMode="External"/><Relationship Id="rId2" Type="http://schemas.openxmlformats.org/officeDocument/2006/relationships/hyperlink" Target="https://www.youtube.com/watch?v=rPqeTtYa7UU&amp;feature=youtu.b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A17FEFDF-BE66-403C-B31D-3741A3220793}"/>
              </a:ext>
            </a:extLst>
          </p:cNvPr>
          <p:cNvSpPr>
            <a:spLocks noGrp="1"/>
          </p:cNvSpPr>
          <p:nvPr>
            <p:ph type="subTitle" idx="1"/>
          </p:nvPr>
        </p:nvSpPr>
        <p:spPr>
          <a:xfrm>
            <a:off x="2417780" y="4239089"/>
            <a:ext cx="8637072" cy="1884366"/>
          </a:xfrm>
        </p:spPr>
        <p:txBody>
          <a:bodyPr>
            <a:normAutofit fontScale="62500" lnSpcReduction="20000"/>
          </a:bodyPr>
          <a:lstStyle/>
          <a:p>
            <a:r>
              <a:rPr lang="es-MX" dirty="0"/>
              <a:t>Nombre: José Escalante Tovar</a:t>
            </a:r>
          </a:p>
          <a:p>
            <a:r>
              <a:rPr lang="es-MX" dirty="0"/>
              <a:t>Facilitador: María Esmeralda Arreola Marín   </a:t>
            </a:r>
          </a:p>
          <a:p>
            <a:r>
              <a:rPr lang="es-MX" dirty="0"/>
              <a:t>Grupo: M23C2G11-023</a:t>
            </a:r>
          </a:p>
          <a:p>
            <a:r>
              <a:rPr lang="es-MX" dirty="0"/>
              <a:t>Módulo 23. </a:t>
            </a:r>
            <a:r>
              <a:rPr lang="es-MX" b="1" dirty="0"/>
              <a:t>Tecnologías emergentes para la administración y gestión</a:t>
            </a:r>
            <a:endParaRPr lang="es-MX" dirty="0"/>
          </a:p>
          <a:p>
            <a:r>
              <a:rPr lang="es-MX" dirty="0"/>
              <a:t>Semana 3. Actividad integradora 6</a:t>
            </a:r>
          </a:p>
          <a:p>
            <a:r>
              <a:rPr lang="es-MX" dirty="0"/>
              <a:t>Fecha: 19/07/2019</a:t>
            </a:r>
          </a:p>
          <a:p>
            <a:endParaRPr lang="es-MX" dirty="0"/>
          </a:p>
        </p:txBody>
      </p:sp>
      <p:sp>
        <p:nvSpPr>
          <p:cNvPr id="4" name="Rectángulo 3">
            <a:extLst>
              <a:ext uri="{FF2B5EF4-FFF2-40B4-BE49-F238E27FC236}">
                <a16:creationId xmlns:a16="http://schemas.microsoft.com/office/drawing/2014/main" id="{E226B88E-0461-4CD4-9A96-F63491EF0D75}"/>
              </a:ext>
            </a:extLst>
          </p:cNvPr>
          <p:cNvSpPr/>
          <p:nvPr/>
        </p:nvSpPr>
        <p:spPr>
          <a:xfrm>
            <a:off x="2523115" y="380602"/>
            <a:ext cx="7903189" cy="707886"/>
          </a:xfrm>
          <a:prstGeom prst="rect">
            <a:avLst/>
          </a:prstGeom>
          <a:noFill/>
        </p:spPr>
        <p:txBody>
          <a:bodyPr wrap="none" lIns="91440" tIns="45720" rIns="91440" bIns="45720">
            <a:spAutoFit/>
          </a:bodyPr>
          <a:lstStyle/>
          <a:p>
            <a:r>
              <a:rPr lang="es-MX" sz="4000" b="1" dirty="0">
                <a:ln w="12700">
                  <a:solidFill>
                    <a:schemeClr val="accent3">
                      <a:lumMod val="50000"/>
                    </a:schemeClr>
                  </a:solidFill>
                  <a:prstDash val="solid"/>
                </a:ln>
                <a:solidFill>
                  <a:srgbClr val="FF0000"/>
                </a:solidFill>
                <a:effectLst>
                  <a:innerShdw blurRad="177800">
                    <a:schemeClr val="accent3">
                      <a:lumMod val="50000"/>
                    </a:schemeClr>
                  </a:innerShdw>
                </a:effectLst>
              </a:rPr>
              <a:t>Fase 6: Control. Medir y corregir</a:t>
            </a:r>
          </a:p>
        </p:txBody>
      </p:sp>
      <p:pic>
        <p:nvPicPr>
          <p:cNvPr id="1026" name="Picture 2" descr="Resultado de imagen para control. medir y corregir">
            <a:extLst>
              <a:ext uri="{FF2B5EF4-FFF2-40B4-BE49-F238E27FC236}">
                <a16:creationId xmlns:a16="http://schemas.microsoft.com/office/drawing/2014/main" id="{365300A9-C96C-4DFA-AA08-0DD37FA0A04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0063"/>
          <a:stretch/>
        </p:blipFill>
        <p:spPr bwMode="auto">
          <a:xfrm>
            <a:off x="2417780" y="1088488"/>
            <a:ext cx="8637072" cy="3150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4982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Tm="10000">
        <p15:prstTrans prst="curtains"/>
      </p:transition>
    </mc:Choice>
    <mc:Fallback xmlns="">
      <p:transition spd="slow" advTm="10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190ADC9-8C11-42DD-82F8-0105F5352311}"/>
              </a:ext>
            </a:extLst>
          </p:cNvPr>
          <p:cNvSpPr>
            <a:spLocks noGrp="1"/>
          </p:cNvSpPr>
          <p:nvPr>
            <p:ph idx="1"/>
          </p:nvPr>
        </p:nvSpPr>
        <p:spPr>
          <a:xfrm>
            <a:off x="1450975" y="2016125"/>
            <a:ext cx="9604375" cy="3449638"/>
          </a:xfrm>
        </p:spPr>
        <p:txBody>
          <a:bodyPr>
            <a:normAutofit/>
          </a:bodyPr>
          <a:lstStyle/>
          <a:p>
            <a:r>
              <a:rPr lang="es-MX" dirty="0"/>
              <a:t>Como fase final antes de iniciar el desarrollo de mi proyecto es de gran importancia implementar los controles que me ayudaran a identificar posibles estancamientos durante mi proyecto, así como mejoras para seguir desarrollándolo, es por eso que en la presente actividad compartiré una tabla con dos escenarios opuestos (en el mejor y en el peor de los casos), donde mencionare las consecuencias de cada uno y lo que considero mejor para solucionarlos. De igual forma mencionare cuales son los diez estándares mas importantes para llevar a cabo un mejor control de mi proyecto.</a:t>
            </a:r>
          </a:p>
          <a:p>
            <a:endParaRPr lang="es-MX" dirty="0"/>
          </a:p>
        </p:txBody>
      </p:sp>
      <p:sp>
        <p:nvSpPr>
          <p:cNvPr id="5" name="CuadroTexto 4">
            <a:extLst>
              <a:ext uri="{FF2B5EF4-FFF2-40B4-BE49-F238E27FC236}">
                <a16:creationId xmlns:a16="http://schemas.microsoft.com/office/drawing/2014/main" id="{6D6121D8-3E5B-4C8E-8248-AE010B421307}"/>
              </a:ext>
            </a:extLst>
          </p:cNvPr>
          <p:cNvSpPr txBox="1"/>
          <p:nvPr/>
        </p:nvSpPr>
        <p:spPr>
          <a:xfrm>
            <a:off x="1964359" y="530087"/>
            <a:ext cx="9090991" cy="1015663"/>
          </a:xfrm>
          <a:prstGeom prst="rect">
            <a:avLst/>
          </a:prstGeom>
          <a:noFill/>
        </p:spPr>
        <p:txBody>
          <a:bodyPr wrap="square" rtlCol="0">
            <a:spAutoFit/>
          </a:bodyPr>
          <a:lstStyle/>
          <a:p>
            <a:pPr algn="ctr"/>
            <a:r>
              <a:rPr lang="es-MX" sz="6000" dirty="0">
                <a:ln w="0"/>
                <a:solidFill>
                  <a:schemeClr val="accent1"/>
                </a:solidFill>
                <a:effectLst>
                  <a:outerShdw blurRad="38100" dist="25400" dir="5400000" algn="ctr" rotWithShape="0">
                    <a:srgbClr val="6E747A">
                      <a:alpha val="43000"/>
                    </a:srgbClr>
                  </a:outerShdw>
                </a:effectLst>
              </a:rPr>
              <a:t>Introducción</a:t>
            </a:r>
          </a:p>
        </p:txBody>
      </p:sp>
    </p:spTree>
    <p:extLst>
      <p:ext uri="{BB962C8B-B14F-4D97-AF65-F5344CB8AC3E}">
        <p14:creationId xmlns:p14="http://schemas.microsoft.com/office/powerpoint/2010/main" val="42556422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750" advTm="15000">
        <p15:prstTrans prst="peelOff"/>
      </p:transition>
    </mc:Choice>
    <mc:Fallback xmlns="">
      <p:transition spd="slow" advTm="1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ppt_x"/>
                                          </p:val>
                                        </p:tav>
                                        <p:tav tm="100000">
                                          <p:val>
                                            <p:strVal val="#ppt_x"/>
                                          </p:val>
                                        </p:tav>
                                      </p:tavLst>
                                    </p:anim>
                                    <p:anim calcmode="lin" valueType="num">
                                      <p:cBhvr additive="base">
                                        <p:cTn id="8" dur="1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50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2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2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9F9F51-8869-45D3-9E72-FCB6DC9F7690}"/>
              </a:ext>
            </a:extLst>
          </p:cNvPr>
          <p:cNvSpPr>
            <a:spLocks noGrp="1"/>
          </p:cNvSpPr>
          <p:nvPr>
            <p:ph type="title"/>
          </p:nvPr>
        </p:nvSpPr>
        <p:spPr/>
        <p:txBody>
          <a:bodyPr>
            <a:normAutofit/>
          </a:bodyPr>
          <a:lstStyle/>
          <a:p>
            <a:pPr algn="ctr"/>
            <a:r>
              <a:rPr lang="es-MX" sz="5400" b="1" cap="none" dirty="0">
                <a:ln w="9525">
                  <a:solidFill>
                    <a:schemeClr val="bg1"/>
                  </a:solidFill>
                  <a:prstDash val="solid"/>
                </a:ln>
                <a:effectLst>
                  <a:outerShdw blurRad="12700" dist="38100" dir="2700000" algn="tl" rotWithShape="0">
                    <a:schemeClr val="bg1">
                      <a:lumMod val="50000"/>
                    </a:schemeClr>
                  </a:outerShdw>
                </a:effectLst>
              </a:rPr>
              <a:t>En el mejor de los casos</a:t>
            </a:r>
          </a:p>
        </p:txBody>
      </p:sp>
      <p:graphicFrame>
        <p:nvGraphicFramePr>
          <p:cNvPr id="4" name="Marcador de contenido 3">
            <a:extLst>
              <a:ext uri="{FF2B5EF4-FFF2-40B4-BE49-F238E27FC236}">
                <a16:creationId xmlns:a16="http://schemas.microsoft.com/office/drawing/2014/main" id="{615E82FA-946A-4BC7-8F12-3734846C914E}"/>
              </a:ext>
            </a:extLst>
          </p:cNvPr>
          <p:cNvGraphicFramePr>
            <a:graphicFrameLocks noGrp="1"/>
          </p:cNvGraphicFramePr>
          <p:nvPr>
            <p:ph idx="1"/>
            <p:extLst>
              <p:ext uri="{D42A27DB-BD31-4B8C-83A1-F6EECF244321}">
                <p14:modId xmlns:p14="http://schemas.microsoft.com/office/powerpoint/2010/main" val="2438965171"/>
              </p:ext>
            </p:extLst>
          </p:nvPr>
        </p:nvGraphicFramePr>
        <p:xfrm>
          <a:off x="1450974" y="2016125"/>
          <a:ext cx="7693026" cy="3881375"/>
        </p:xfrm>
        <a:graphic>
          <a:graphicData uri="http://schemas.openxmlformats.org/drawingml/2006/table">
            <a:tbl>
              <a:tblPr firstRow="1" bandRow="1">
                <a:tableStyleId>{5C22544A-7EE6-4342-B048-85BDC9FD1C3A}</a:tableStyleId>
              </a:tblPr>
              <a:tblGrid>
                <a:gridCol w="2564342">
                  <a:extLst>
                    <a:ext uri="{9D8B030D-6E8A-4147-A177-3AD203B41FA5}">
                      <a16:colId xmlns:a16="http://schemas.microsoft.com/office/drawing/2014/main" val="786447160"/>
                    </a:ext>
                  </a:extLst>
                </a:gridCol>
                <a:gridCol w="2564342">
                  <a:extLst>
                    <a:ext uri="{9D8B030D-6E8A-4147-A177-3AD203B41FA5}">
                      <a16:colId xmlns:a16="http://schemas.microsoft.com/office/drawing/2014/main" val="3097035917"/>
                    </a:ext>
                  </a:extLst>
                </a:gridCol>
                <a:gridCol w="2564342">
                  <a:extLst>
                    <a:ext uri="{9D8B030D-6E8A-4147-A177-3AD203B41FA5}">
                      <a16:colId xmlns:a16="http://schemas.microsoft.com/office/drawing/2014/main" val="3190106992"/>
                    </a:ext>
                  </a:extLst>
                </a:gridCol>
              </a:tblGrid>
              <a:tr h="370840">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Descripción de escenarios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Propuesta de solución</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Acciones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1362565253"/>
                  </a:ext>
                </a:extLst>
              </a:tr>
              <a:tr h="370840">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El proyecto en curso ha tenido una gran aceptación por las personas, la pulsera tecnológica está teniendo un gran auge y su uso ha disminuido los asaltos en las calles, y ahora se necesitan más elementos de policía para atender de manera oportuna los llamados de auxilio que emite la pulsera. </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Contratar más elementos de policía, darles su curso de capacitación en el uso de aplicación que recibe los llamados de auxilio de la pulsera tecnológica para poder seguir atendiendo la demanda de la pulsera tecnológica.</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Entablar nuevas conversaciones con el gobierno de mi comunidad ya sea de manera presencial o utilizando las herramientas tecnológicas de comunicación como lo son el correo electrónico o Watts App, exponiéndoles la necesidad de cubrir mas áreas de mi comunidad con elementos de policía para seguir atendiendo los llamados de auxilio emitidas por la pulsera tecnológica.</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1543293513"/>
                  </a:ext>
                </a:extLst>
              </a:tr>
            </a:tbl>
          </a:graphicData>
        </a:graphic>
      </p:graphicFrame>
      <p:pic>
        <p:nvPicPr>
          <p:cNvPr id="2050" name="Picture 2" descr="Resultado de imagen para monito con pulgar arriba">
            <a:extLst>
              <a:ext uri="{FF2B5EF4-FFF2-40B4-BE49-F238E27FC236}">
                <a16:creationId xmlns:a16="http://schemas.microsoft.com/office/drawing/2014/main" id="{B94AD2A7-7DA9-4428-8F9A-B566331F7F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0017" y="2016124"/>
            <a:ext cx="1804837" cy="388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5093889"/>
      </p:ext>
    </p:extLst>
  </p:cSld>
  <p:clrMapOvr>
    <a:masterClrMapping/>
  </p:clrMapOvr>
  <mc:AlternateContent xmlns:mc="http://schemas.openxmlformats.org/markup-compatibility/2006" xmlns:p14="http://schemas.microsoft.com/office/powerpoint/2010/main">
    <mc:Choice Requires="p14">
      <p:transition spd="slow" p14:dur="3000" advTm="23000">
        <p:split orient="vert"/>
      </p:transition>
    </mc:Choice>
    <mc:Fallback xmlns="">
      <p:transition spd="slow" advTm="2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50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3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500"/>
                                  </p:stCondLst>
                                  <p:childTnLst>
                                    <p:set>
                                      <p:cBhvr>
                                        <p:cTn id="18" dur="1" fill="hold">
                                          <p:stCondLst>
                                            <p:cond delay="0"/>
                                          </p:stCondLst>
                                        </p:cTn>
                                        <p:tgtEl>
                                          <p:spTgt spid="2050"/>
                                        </p:tgtEl>
                                        <p:attrNameLst>
                                          <p:attrName>style.visibility</p:attrName>
                                        </p:attrNameLst>
                                      </p:cBhvr>
                                      <p:to>
                                        <p:strVal val="visible"/>
                                      </p:to>
                                    </p:set>
                                    <p:animEffect transition="in" filter="wipe(down)">
                                      <p:cBhvr>
                                        <p:cTn id="19" dur="870">
                                          <p:stCondLst>
                                            <p:cond delay="0"/>
                                          </p:stCondLst>
                                        </p:cTn>
                                        <p:tgtEl>
                                          <p:spTgt spid="2050"/>
                                        </p:tgtEl>
                                      </p:cBhvr>
                                    </p:animEffect>
                                    <p:anim calcmode="lin" valueType="num">
                                      <p:cBhvr>
                                        <p:cTn id="20" dur="2733" tmFilter="0,0; 0.14,0.36; 0.43,0.73; 0.71,0.91; 1.0,1.0">
                                          <p:stCondLst>
                                            <p:cond delay="0"/>
                                          </p:stCondLst>
                                        </p:cTn>
                                        <p:tgtEl>
                                          <p:spTgt spid="2050"/>
                                        </p:tgtEl>
                                        <p:attrNameLst>
                                          <p:attrName>ppt_x</p:attrName>
                                        </p:attrNameLst>
                                      </p:cBhvr>
                                      <p:tavLst>
                                        <p:tav tm="0">
                                          <p:val>
                                            <p:strVal val="#ppt_x-0.25"/>
                                          </p:val>
                                        </p:tav>
                                        <p:tav tm="100000">
                                          <p:val>
                                            <p:strVal val="#ppt_x"/>
                                          </p:val>
                                        </p:tav>
                                      </p:tavLst>
                                    </p:anim>
                                    <p:anim calcmode="lin" valueType="num">
                                      <p:cBhvr>
                                        <p:cTn id="21" dur="996" tmFilter="0.0,0.0; 0.25,0.07; 0.50,0.2; 0.75,0.467; 1.0,1.0">
                                          <p:stCondLst>
                                            <p:cond delay="0"/>
                                          </p:stCondLst>
                                        </p:cTn>
                                        <p:tgtEl>
                                          <p:spTgt spid="2050"/>
                                        </p:tgtEl>
                                        <p:attrNameLst>
                                          <p:attrName>ppt_y</p:attrName>
                                        </p:attrNameLst>
                                      </p:cBhvr>
                                      <p:tavLst>
                                        <p:tav tm="0" fmla="#ppt_y-sin(pi*$)/3">
                                          <p:val>
                                            <p:fltVal val="0.5"/>
                                          </p:val>
                                        </p:tav>
                                        <p:tav tm="100000">
                                          <p:val>
                                            <p:fltVal val="1"/>
                                          </p:val>
                                        </p:tav>
                                      </p:tavLst>
                                    </p:anim>
                                    <p:anim calcmode="lin" valueType="num">
                                      <p:cBhvr>
                                        <p:cTn id="22" dur="996" tmFilter="0, 0; 0.125,0.2665; 0.25,0.4; 0.375,0.465; 0.5,0.5;  0.625,0.535; 0.75,0.6; 0.875,0.7335; 1,1">
                                          <p:stCondLst>
                                            <p:cond delay="996"/>
                                          </p:stCondLst>
                                        </p:cTn>
                                        <p:tgtEl>
                                          <p:spTgt spid="2050"/>
                                        </p:tgtEl>
                                        <p:attrNameLst>
                                          <p:attrName>ppt_y</p:attrName>
                                        </p:attrNameLst>
                                      </p:cBhvr>
                                      <p:tavLst>
                                        <p:tav tm="0" fmla="#ppt_y-sin(pi*$)/9">
                                          <p:val>
                                            <p:fltVal val="0"/>
                                          </p:val>
                                        </p:tav>
                                        <p:tav tm="100000">
                                          <p:val>
                                            <p:fltVal val="1"/>
                                          </p:val>
                                        </p:tav>
                                      </p:tavLst>
                                    </p:anim>
                                    <p:anim calcmode="lin" valueType="num">
                                      <p:cBhvr>
                                        <p:cTn id="23" dur="498" tmFilter="0, 0; 0.125,0.2665; 0.25,0.4; 0.375,0.465; 0.5,0.5;  0.625,0.535; 0.75,0.6; 0.875,0.7335; 1,1">
                                          <p:stCondLst>
                                            <p:cond delay="1986"/>
                                          </p:stCondLst>
                                        </p:cTn>
                                        <p:tgtEl>
                                          <p:spTgt spid="2050"/>
                                        </p:tgtEl>
                                        <p:attrNameLst>
                                          <p:attrName>ppt_y</p:attrName>
                                        </p:attrNameLst>
                                      </p:cBhvr>
                                      <p:tavLst>
                                        <p:tav tm="0" fmla="#ppt_y-sin(pi*$)/27">
                                          <p:val>
                                            <p:fltVal val="0"/>
                                          </p:val>
                                        </p:tav>
                                        <p:tav tm="100000">
                                          <p:val>
                                            <p:fltVal val="1"/>
                                          </p:val>
                                        </p:tav>
                                      </p:tavLst>
                                    </p:anim>
                                    <p:anim calcmode="lin" valueType="num">
                                      <p:cBhvr>
                                        <p:cTn id="24" dur="246" tmFilter="0, 0; 0.125,0.2665; 0.25,0.4; 0.375,0.465; 0.5,0.5;  0.625,0.535; 0.75,0.6; 0.875,0.7335; 1,1">
                                          <p:stCondLst>
                                            <p:cond delay="2484"/>
                                          </p:stCondLst>
                                        </p:cTn>
                                        <p:tgtEl>
                                          <p:spTgt spid="2050"/>
                                        </p:tgtEl>
                                        <p:attrNameLst>
                                          <p:attrName>ppt_y</p:attrName>
                                        </p:attrNameLst>
                                      </p:cBhvr>
                                      <p:tavLst>
                                        <p:tav tm="0" fmla="#ppt_y-sin(pi*$)/81">
                                          <p:val>
                                            <p:fltVal val="0"/>
                                          </p:val>
                                        </p:tav>
                                        <p:tav tm="100000">
                                          <p:val>
                                            <p:fltVal val="1"/>
                                          </p:val>
                                        </p:tav>
                                      </p:tavLst>
                                    </p:anim>
                                    <p:animScale>
                                      <p:cBhvr>
                                        <p:cTn id="25" dur="39">
                                          <p:stCondLst>
                                            <p:cond delay="975"/>
                                          </p:stCondLst>
                                        </p:cTn>
                                        <p:tgtEl>
                                          <p:spTgt spid="2050"/>
                                        </p:tgtEl>
                                      </p:cBhvr>
                                      <p:to x="100000" y="60000"/>
                                    </p:animScale>
                                    <p:animScale>
                                      <p:cBhvr>
                                        <p:cTn id="26" dur="249" decel="50000">
                                          <p:stCondLst>
                                            <p:cond delay="1014"/>
                                          </p:stCondLst>
                                        </p:cTn>
                                        <p:tgtEl>
                                          <p:spTgt spid="2050"/>
                                        </p:tgtEl>
                                      </p:cBhvr>
                                      <p:to x="100000" y="100000"/>
                                    </p:animScale>
                                    <p:animScale>
                                      <p:cBhvr>
                                        <p:cTn id="27" dur="39">
                                          <p:stCondLst>
                                            <p:cond delay="1968"/>
                                          </p:stCondLst>
                                        </p:cTn>
                                        <p:tgtEl>
                                          <p:spTgt spid="2050"/>
                                        </p:tgtEl>
                                      </p:cBhvr>
                                      <p:to x="100000" y="80000"/>
                                    </p:animScale>
                                    <p:animScale>
                                      <p:cBhvr>
                                        <p:cTn id="28" dur="249" decel="50000">
                                          <p:stCondLst>
                                            <p:cond delay="2007"/>
                                          </p:stCondLst>
                                        </p:cTn>
                                        <p:tgtEl>
                                          <p:spTgt spid="2050"/>
                                        </p:tgtEl>
                                      </p:cBhvr>
                                      <p:to x="100000" y="100000"/>
                                    </p:animScale>
                                    <p:animScale>
                                      <p:cBhvr>
                                        <p:cTn id="29" dur="39">
                                          <p:stCondLst>
                                            <p:cond delay="2463"/>
                                          </p:stCondLst>
                                        </p:cTn>
                                        <p:tgtEl>
                                          <p:spTgt spid="2050"/>
                                        </p:tgtEl>
                                      </p:cBhvr>
                                      <p:to x="100000" y="90000"/>
                                    </p:animScale>
                                    <p:animScale>
                                      <p:cBhvr>
                                        <p:cTn id="30" dur="249" decel="50000">
                                          <p:stCondLst>
                                            <p:cond delay="2502"/>
                                          </p:stCondLst>
                                        </p:cTn>
                                        <p:tgtEl>
                                          <p:spTgt spid="2050"/>
                                        </p:tgtEl>
                                      </p:cBhvr>
                                      <p:to x="100000" y="100000"/>
                                    </p:animScale>
                                    <p:animScale>
                                      <p:cBhvr>
                                        <p:cTn id="31" dur="39">
                                          <p:stCondLst>
                                            <p:cond delay="2712"/>
                                          </p:stCondLst>
                                        </p:cTn>
                                        <p:tgtEl>
                                          <p:spTgt spid="2050"/>
                                        </p:tgtEl>
                                      </p:cBhvr>
                                      <p:to x="100000" y="95000"/>
                                    </p:animScale>
                                    <p:animScale>
                                      <p:cBhvr>
                                        <p:cTn id="32" dur="249" decel="50000">
                                          <p:stCondLst>
                                            <p:cond delay="2751"/>
                                          </p:stCondLst>
                                        </p:cTn>
                                        <p:tgtEl>
                                          <p:spTgt spid="205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9F9F51-8869-45D3-9E72-FCB6DC9F7690}"/>
              </a:ext>
            </a:extLst>
          </p:cNvPr>
          <p:cNvSpPr>
            <a:spLocks noGrp="1"/>
          </p:cNvSpPr>
          <p:nvPr>
            <p:ph type="title"/>
          </p:nvPr>
        </p:nvSpPr>
        <p:spPr/>
        <p:txBody>
          <a:bodyPr>
            <a:normAutofit/>
          </a:bodyPr>
          <a:lstStyle/>
          <a:p>
            <a:pPr algn="ctr"/>
            <a:r>
              <a:rPr lang="es-MX" sz="5400" b="1" cap="none" dirty="0">
                <a:ln w="9525">
                  <a:solidFill>
                    <a:schemeClr val="bg1"/>
                  </a:solidFill>
                  <a:prstDash val="solid"/>
                </a:ln>
                <a:effectLst>
                  <a:outerShdw blurRad="12700" dist="38100" dir="2700000" algn="tl" rotWithShape="0">
                    <a:schemeClr val="bg1">
                      <a:lumMod val="50000"/>
                    </a:schemeClr>
                  </a:outerShdw>
                </a:effectLst>
              </a:rPr>
              <a:t>En el peor de los casos</a:t>
            </a:r>
          </a:p>
        </p:txBody>
      </p:sp>
      <p:graphicFrame>
        <p:nvGraphicFramePr>
          <p:cNvPr id="4" name="Marcador de contenido 3">
            <a:extLst>
              <a:ext uri="{FF2B5EF4-FFF2-40B4-BE49-F238E27FC236}">
                <a16:creationId xmlns:a16="http://schemas.microsoft.com/office/drawing/2014/main" id="{615E82FA-946A-4BC7-8F12-3734846C914E}"/>
              </a:ext>
            </a:extLst>
          </p:cNvPr>
          <p:cNvGraphicFramePr>
            <a:graphicFrameLocks noGrp="1"/>
          </p:cNvGraphicFramePr>
          <p:nvPr>
            <p:ph idx="1"/>
            <p:extLst>
              <p:ext uri="{D42A27DB-BD31-4B8C-83A1-F6EECF244321}">
                <p14:modId xmlns:p14="http://schemas.microsoft.com/office/powerpoint/2010/main" val="3325032318"/>
              </p:ext>
            </p:extLst>
          </p:nvPr>
        </p:nvGraphicFramePr>
        <p:xfrm>
          <a:off x="1457739" y="2016125"/>
          <a:ext cx="7686261" cy="3881375"/>
        </p:xfrm>
        <a:graphic>
          <a:graphicData uri="http://schemas.openxmlformats.org/drawingml/2006/table">
            <a:tbl>
              <a:tblPr firstRow="1" bandRow="1">
                <a:tableStyleId>{5C22544A-7EE6-4342-B048-85BDC9FD1C3A}</a:tableStyleId>
              </a:tblPr>
              <a:tblGrid>
                <a:gridCol w="2557577">
                  <a:extLst>
                    <a:ext uri="{9D8B030D-6E8A-4147-A177-3AD203B41FA5}">
                      <a16:colId xmlns:a16="http://schemas.microsoft.com/office/drawing/2014/main" val="786447160"/>
                    </a:ext>
                  </a:extLst>
                </a:gridCol>
                <a:gridCol w="2564342">
                  <a:extLst>
                    <a:ext uri="{9D8B030D-6E8A-4147-A177-3AD203B41FA5}">
                      <a16:colId xmlns:a16="http://schemas.microsoft.com/office/drawing/2014/main" val="3097035917"/>
                    </a:ext>
                  </a:extLst>
                </a:gridCol>
                <a:gridCol w="2564342">
                  <a:extLst>
                    <a:ext uri="{9D8B030D-6E8A-4147-A177-3AD203B41FA5}">
                      <a16:colId xmlns:a16="http://schemas.microsoft.com/office/drawing/2014/main" val="3190106992"/>
                    </a:ext>
                  </a:extLst>
                </a:gridCol>
              </a:tblGrid>
              <a:tr h="370840">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Descripción de escenarios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Propuesta de solución</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Acciones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1362565253"/>
                  </a:ext>
                </a:extLst>
              </a:tr>
              <a:tr h="370840">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El proyecto en curso este teniendo muchas quejas debido a que al enviar la señal de auxilio no exista cobertura y la señal nunca llegue a los elementos de policía o que si se reciba y los propios policías no lleguen al lugar del siniestro.</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Realizar los ajustes necesarios a la pulsera tecnológica para que su cobertura de señal abarque toda mi comunidad y la señal sea siempre estable.</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Erradicar la posible corrupción que exista dentro de algunos elementos de policía y de ser necesario remplazarlos con nuevos elementos de policía más comprometidos.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Revisar con los ingenieros desarrolladores de la pulsera tecnológica por qué la señal no abarca toda el área de mi comunidad y desarrollar un nuevo software mas potente que tenga un mayor alcance de cobertura y señal.</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s-MX" sz="1350" dirty="0">
                          <a:effectLst/>
                          <a:latin typeface="Arial" panose="020B0604020202020204" pitchFamily="34" charset="0"/>
                          <a:ea typeface="Times New Roman" panose="02020603050405020304" pitchFamily="18" charset="0"/>
                          <a:cs typeface="Times New Roman" panose="02020603050405020304" pitchFamily="18" charset="0"/>
                        </a:rPr>
                        <a:t>Realizar simulaciones de asaltos para identificar qué elementos de policía están involucrados con la delincuencia y reemplazarlos por elementos más comprometidos.</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1543293513"/>
                  </a:ext>
                </a:extLst>
              </a:tr>
            </a:tbl>
          </a:graphicData>
        </a:graphic>
      </p:graphicFrame>
      <p:pic>
        <p:nvPicPr>
          <p:cNvPr id="3078" name="Picture 6" descr="Resultado de imagen para monito con pulgar arriba">
            <a:extLst>
              <a:ext uri="{FF2B5EF4-FFF2-40B4-BE49-F238E27FC236}">
                <a16:creationId xmlns:a16="http://schemas.microsoft.com/office/drawing/2014/main" id="{DE7F45FA-724A-4CC9-A483-DE8C9A1E6F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3182" y="2016125"/>
            <a:ext cx="1801672" cy="388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4816083"/>
      </p:ext>
    </p:extLst>
  </p:cSld>
  <p:clrMapOvr>
    <a:masterClrMapping/>
  </p:clrMapOvr>
  <mc:AlternateContent xmlns:mc="http://schemas.openxmlformats.org/markup-compatibility/2006" xmlns:p14="http://schemas.microsoft.com/office/powerpoint/2010/main">
    <mc:Choice Requires="p14">
      <p:transition spd="slow" p14:dur="3000" advTm="23000">
        <p:comb/>
      </p:transition>
    </mc:Choice>
    <mc:Fallback xmlns="">
      <p:transition spd="slow" advTm="23000">
        <p:comb/>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250"/>
                                  </p:stCondLst>
                                  <p:childTnLst>
                                    <p:set>
                                      <p:cBhvr>
                                        <p:cTn id="6" dur="1" fill="hold">
                                          <p:stCondLst>
                                            <p:cond delay="0"/>
                                          </p:stCondLst>
                                        </p:cTn>
                                        <p:tgtEl>
                                          <p:spTgt spid="2"/>
                                        </p:tgtEl>
                                        <p:attrNameLst>
                                          <p:attrName>style.visibility</p:attrName>
                                        </p:attrNameLst>
                                      </p:cBhvr>
                                      <p:to>
                                        <p:strVal val="visible"/>
                                      </p:to>
                                    </p:set>
                                    <p:anim calcmode="lin" valueType="num">
                                      <p:cBhvr>
                                        <p:cTn id="7" dur="2250" fill="hold"/>
                                        <p:tgtEl>
                                          <p:spTgt spid="2"/>
                                        </p:tgtEl>
                                        <p:attrNameLst>
                                          <p:attrName>ppt_w</p:attrName>
                                        </p:attrNameLst>
                                      </p:cBhvr>
                                      <p:tavLst>
                                        <p:tav tm="0">
                                          <p:val>
                                            <p:fltVal val="0"/>
                                          </p:val>
                                        </p:tav>
                                        <p:tav tm="100000">
                                          <p:val>
                                            <p:strVal val="#ppt_w"/>
                                          </p:val>
                                        </p:tav>
                                      </p:tavLst>
                                    </p:anim>
                                    <p:anim calcmode="lin" valueType="num">
                                      <p:cBhvr>
                                        <p:cTn id="8" dur="2250" fill="hold"/>
                                        <p:tgtEl>
                                          <p:spTgt spid="2"/>
                                        </p:tgtEl>
                                        <p:attrNameLst>
                                          <p:attrName>ppt_h</p:attrName>
                                        </p:attrNameLst>
                                      </p:cBhvr>
                                      <p:tavLst>
                                        <p:tav tm="0">
                                          <p:val>
                                            <p:fltVal val="0"/>
                                          </p:val>
                                        </p:tav>
                                        <p:tav tm="100000">
                                          <p:val>
                                            <p:strVal val="#ppt_h"/>
                                          </p:val>
                                        </p:tav>
                                      </p:tavLst>
                                    </p:anim>
                                    <p:animEffect transition="in" filter="fade">
                                      <p:cBhvr>
                                        <p:cTn id="9" dur="225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500"/>
                                  </p:stCondLst>
                                  <p:childTnLst>
                                    <p:set>
                                      <p:cBhvr>
                                        <p:cTn id="13" dur="1" fill="hold">
                                          <p:stCondLst>
                                            <p:cond delay="0"/>
                                          </p:stCondLst>
                                        </p:cTn>
                                        <p:tgtEl>
                                          <p:spTgt spid="4"/>
                                        </p:tgtEl>
                                        <p:attrNameLst>
                                          <p:attrName>style.visibility</p:attrName>
                                        </p:attrNameLst>
                                      </p:cBhvr>
                                      <p:to>
                                        <p:strVal val="visible"/>
                                      </p:to>
                                    </p:set>
                                    <p:animEffect transition="in" filter="randombar(horizontal)">
                                      <p:cBhvr>
                                        <p:cTn id="14" dur="3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500"/>
                                  </p:stCondLst>
                                  <p:childTnLst>
                                    <p:set>
                                      <p:cBhvr>
                                        <p:cTn id="18" dur="1" fill="hold">
                                          <p:stCondLst>
                                            <p:cond delay="0"/>
                                          </p:stCondLst>
                                        </p:cTn>
                                        <p:tgtEl>
                                          <p:spTgt spid="3078"/>
                                        </p:tgtEl>
                                        <p:attrNameLst>
                                          <p:attrName>style.visibility</p:attrName>
                                        </p:attrNameLst>
                                      </p:cBhvr>
                                      <p:to>
                                        <p:strVal val="visible"/>
                                      </p:to>
                                    </p:set>
                                    <p:animEffect transition="in" filter="wipe(down)">
                                      <p:cBhvr>
                                        <p:cTn id="19" dur="870">
                                          <p:stCondLst>
                                            <p:cond delay="0"/>
                                          </p:stCondLst>
                                        </p:cTn>
                                        <p:tgtEl>
                                          <p:spTgt spid="3078"/>
                                        </p:tgtEl>
                                      </p:cBhvr>
                                    </p:animEffect>
                                    <p:anim calcmode="lin" valueType="num">
                                      <p:cBhvr>
                                        <p:cTn id="20" dur="2733" tmFilter="0,0; 0.14,0.36; 0.43,0.73; 0.71,0.91; 1.0,1.0">
                                          <p:stCondLst>
                                            <p:cond delay="0"/>
                                          </p:stCondLst>
                                        </p:cTn>
                                        <p:tgtEl>
                                          <p:spTgt spid="3078"/>
                                        </p:tgtEl>
                                        <p:attrNameLst>
                                          <p:attrName>ppt_x</p:attrName>
                                        </p:attrNameLst>
                                      </p:cBhvr>
                                      <p:tavLst>
                                        <p:tav tm="0">
                                          <p:val>
                                            <p:strVal val="#ppt_x-0.25"/>
                                          </p:val>
                                        </p:tav>
                                        <p:tav tm="100000">
                                          <p:val>
                                            <p:strVal val="#ppt_x"/>
                                          </p:val>
                                        </p:tav>
                                      </p:tavLst>
                                    </p:anim>
                                    <p:anim calcmode="lin" valueType="num">
                                      <p:cBhvr>
                                        <p:cTn id="21" dur="996" tmFilter="0.0,0.0; 0.25,0.07; 0.50,0.2; 0.75,0.467; 1.0,1.0">
                                          <p:stCondLst>
                                            <p:cond delay="0"/>
                                          </p:stCondLst>
                                        </p:cTn>
                                        <p:tgtEl>
                                          <p:spTgt spid="3078"/>
                                        </p:tgtEl>
                                        <p:attrNameLst>
                                          <p:attrName>ppt_y</p:attrName>
                                        </p:attrNameLst>
                                      </p:cBhvr>
                                      <p:tavLst>
                                        <p:tav tm="0" fmla="#ppt_y-sin(pi*$)/3">
                                          <p:val>
                                            <p:fltVal val="0.5"/>
                                          </p:val>
                                        </p:tav>
                                        <p:tav tm="100000">
                                          <p:val>
                                            <p:fltVal val="1"/>
                                          </p:val>
                                        </p:tav>
                                      </p:tavLst>
                                    </p:anim>
                                    <p:anim calcmode="lin" valueType="num">
                                      <p:cBhvr>
                                        <p:cTn id="22" dur="996" tmFilter="0, 0; 0.125,0.2665; 0.25,0.4; 0.375,0.465; 0.5,0.5;  0.625,0.535; 0.75,0.6; 0.875,0.7335; 1,1">
                                          <p:stCondLst>
                                            <p:cond delay="996"/>
                                          </p:stCondLst>
                                        </p:cTn>
                                        <p:tgtEl>
                                          <p:spTgt spid="3078"/>
                                        </p:tgtEl>
                                        <p:attrNameLst>
                                          <p:attrName>ppt_y</p:attrName>
                                        </p:attrNameLst>
                                      </p:cBhvr>
                                      <p:tavLst>
                                        <p:tav tm="0" fmla="#ppt_y-sin(pi*$)/9">
                                          <p:val>
                                            <p:fltVal val="0"/>
                                          </p:val>
                                        </p:tav>
                                        <p:tav tm="100000">
                                          <p:val>
                                            <p:fltVal val="1"/>
                                          </p:val>
                                        </p:tav>
                                      </p:tavLst>
                                    </p:anim>
                                    <p:anim calcmode="lin" valueType="num">
                                      <p:cBhvr>
                                        <p:cTn id="23" dur="498" tmFilter="0, 0; 0.125,0.2665; 0.25,0.4; 0.375,0.465; 0.5,0.5;  0.625,0.535; 0.75,0.6; 0.875,0.7335; 1,1">
                                          <p:stCondLst>
                                            <p:cond delay="1986"/>
                                          </p:stCondLst>
                                        </p:cTn>
                                        <p:tgtEl>
                                          <p:spTgt spid="3078"/>
                                        </p:tgtEl>
                                        <p:attrNameLst>
                                          <p:attrName>ppt_y</p:attrName>
                                        </p:attrNameLst>
                                      </p:cBhvr>
                                      <p:tavLst>
                                        <p:tav tm="0" fmla="#ppt_y-sin(pi*$)/27">
                                          <p:val>
                                            <p:fltVal val="0"/>
                                          </p:val>
                                        </p:tav>
                                        <p:tav tm="100000">
                                          <p:val>
                                            <p:fltVal val="1"/>
                                          </p:val>
                                        </p:tav>
                                      </p:tavLst>
                                    </p:anim>
                                    <p:anim calcmode="lin" valueType="num">
                                      <p:cBhvr>
                                        <p:cTn id="24" dur="246" tmFilter="0, 0; 0.125,0.2665; 0.25,0.4; 0.375,0.465; 0.5,0.5;  0.625,0.535; 0.75,0.6; 0.875,0.7335; 1,1">
                                          <p:stCondLst>
                                            <p:cond delay="2484"/>
                                          </p:stCondLst>
                                        </p:cTn>
                                        <p:tgtEl>
                                          <p:spTgt spid="3078"/>
                                        </p:tgtEl>
                                        <p:attrNameLst>
                                          <p:attrName>ppt_y</p:attrName>
                                        </p:attrNameLst>
                                      </p:cBhvr>
                                      <p:tavLst>
                                        <p:tav tm="0" fmla="#ppt_y-sin(pi*$)/81">
                                          <p:val>
                                            <p:fltVal val="0"/>
                                          </p:val>
                                        </p:tav>
                                        <p:tav tm="100000">
                                          <p:val>
                                            <p:fltVal val="1"/>
                                          </p:val>
                                        </p:tav>
                                      </p:tavLst>
                                    </p:anim>
                                    <p:animScale>
                                      <p:cBhvr>
                                        <p:cTn id="25" dur="39">
                                          <p:stCondLst>
                                            <p:cond delay="975"/>
                                          </p:stCondLst>
                                        </p:cTn>
                                        <p:tgtEl>
                                          <p:spTgt spid="3078"/>
                                        </p:tgtEl>
                                      </p:cBhvr>
                                      <p:to x="100000" y="60000"/>
                                    </p:animScale>
                                    <p:animScale>
                                      <p:cBhvr>
                                        <p:cTn id="26" dur="249" decel="50000">
                                          <p:stCondLst>
                                            <p:cond delay="1014"/>
                                          </p:stCondLst>
                                        </p:cTn>
                                        <p:tgtEl>
                                          <p:spTgt spid="3078"/>
                                        </p:tgtEl>
                                      </p:cBhvr>
                                      <p:to x="100000" y="100000"/>
                                    </p:animScale>
                                    <p:animScale>
                                      <p:cBhvr>
                                        <p:cTn id="27" dur="39">
                                          <p:stCondLst>
                                            <p:cond delay="1968"/>
                                          </p:stCondLst>
                                        </p:cTn>
                                        <p:tgtEl>
                                          <p:spTgt spid="3078"/>
                                        </p:tgtEl>
                                      </p:cBhvr>
                                      <p:to x="100000" y="80000"/>
                                    </p:animScale>
                                    <p:animScale>
                                      <p:cBhvr>
                                        <p:cTn id="28" dur="249" decel="50000">
                                          <p:stCondLst>
                                            <p:cond delay="2007"/>
                                          </p:stCondLst>
                                        </p:cTn>
                                        <p:tgtEl>
                                          <p:spTgt spid="3078"/>
                                        </p:tgtEl>
                                      </p:cBhvr>
                                      <p:to x="100000" y="100000"/>
                                    </p:animScale>
                                    <p:animScale>
                                      <p:cBhvr>
                                        <p:cTn id="29" dur="39">
                                          <p:stCondLst>
                                            <p:cond delay="2463"/>
                                          </p:stCondLst>
                                        </p:cTn>
                                        <p:tgtEl>
                                          <p:spTgt spid="3078"/>
                                        </p:tgtEl>
                                      </p:cBhvr>
                                      <p:to x="100000" y="90000"/>
                                    </p:animScale>
                                    <p:animScale>
                                      <p:cBhvr>
                                        <p:cTn id="30" dur="249" decel="50000">
                                          <p:stCondLst>
                                            <p:cond delay="2502"/>
                                          </p:stCondLst>
                                        </p:cTn>
                                        <p:tgtEl>
                                          <p:spTgt spid="3078"/>
                                        </p:tgtEl>
                                      </p:cBhvr>
                                      <p:to x="100000" y="100000"/>
                                    </p:animScale>
                                    <p:animScale>
                                      <p:cBhvr>
                                        <p:cTn id="31" dur="39">
                                          <p:stCondLst>
                                            <p:cond delay="2712"/>
                                          </p:stCondLst>
                                        </p:cTn>
                                        <p:tgtEl>
                                          <p:spTgt spid="3078"/>
                                        </p:tgtEl>
                                      </p:cBhvr>
                                      <p:to x="100000" y="95000"/>
                                    </p:animScale>
                                    <p:animScale>
                                      <p:cBhvr>
                                        <p:cTn id="32" dur="249" decel="50000">
                                          <p:stCondLst>
                                            <p:cond delay="2751"/>
                                          </p:stCondLst>
                                        </p:cTn>
                                        <p:tgtEl>
                                          <p:spTgt spid="307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7D0DFD-AB10-4999-8D97-9072BD00DA01}"/>
              </a:ext>
            </a:extLst>
          </p:cNvPr>
          <p:cNvSpPr>
            <a:spLocks noGrp="1"/>
          </p:cNvSpPr>
          <p:nvPr>
            <p:ph type="title"/>
          </p:nvPr>
        </p:nvSpPr>
        <p:spPr/>
        <p:txBody>
          <a:bodyPr>
            <a:normAutofit/>
          </a:bodyPr>
          <a:lstStyle/>
          <a:p>
            <a:pPr algn="ctr"/>
            <a:r>
              <a:rPr lang="es-MX" sz="6600" b="1" cap="none" spc="50" dirty="0">
                <a:ln w="0"/>
                <a:solidFill>
                  <a:srgbClr val="FFC000"/>
                </a:solidFill>
                <a:effectLst>
                  <a:innerShdw blurRad="63500" dist="50800" dir="13500000">
                    <a:srgbClr val="000000">
                      <a:alpha val="50000"/>
                    </a:srgbClr>
                  </a:innerShdw>
                </a:effectLst>
              </a:rPr>
              <a:t>Reflexión</a:t>
            </a:r>
          </a:p>
        </p:txBody>
      </p:sp>
      <p:sp>
        <p:nvSpPr>
          <p:cNvPr id="3" name="Marcador de contenido 2">
            <a:extLst>
              <a:ext uri="{FF2B5EF4-FFF2-40B4-BE49-F238E27FC236}">
                <a16:creationId xmlns:a16="http://schemas.microsoft.com/office/drawing/2014/main" id="{58722154-9D1F-45B7-9A09-CFB81E2F9D13}"/>
              </a:ext>
            </a:extLst>
          </p:cNvPr>
          <p:cNvSpPr>
            <a:spLocks noGrp="1"/>
          </p:cNvSpPr>
          <p:nvPr>
            <p:ph idx="1"/>
          </p:nvPr>
        </p:nvSpPr>
        <p:spPr/>
        <p:txBody>
          <a:bodyPr>
            <a:normAutofit fontScale="55000" lnSpcReduction="20000"/>
          </a:bodyPr>
          <a:lstStyle/>
          <a:p>
            <a:r>
              <a:rPr lang="es-MX" dirty="0"/>
              <a:t>a. ¿Qué estándares te servirían para identificar el peor de los escenarios?</a:t>
            </a:r>
          </a:p>
          <a:p>
            <a:r>
              <a:rPr lang="es-MX" dirty="0"/>
              <a:t>Considero que los principales estándares que podría utilizar son los de compromiso de parte de los elementos de policía para poder identificar quienes están realizando de manera óptima su trabajo, de igual manera considero que el estándar de tiempo también me ayudaría a determinar cuanto tarda un elemento de seguridad en llegar al lugar donde la señal de auxilio fue enviada, por ultimo considero que los estándares de calidad serán de gran importancia a la hora de saber si la pulsera tecnológica cumplirá de manera satisfactoria la demanda de las personas.</a:t>
            </a:r>
          </a:p>
          <a:p>
            <a:r>
              <a:rPr lang="es-MX" dirty="0"/>
              <a:t>b. ¿Qué estándares te servirían como guía para cerciorarte de que las acciones propuestas para mejorar el desarrollo de tu proyecto son adecuadas?</a:t>
            </a:r>
          </a:p>
          <a:p>
            <a:r>
              <a:rPr lang="es-MX" dirty="0"/>
              <a:t>Considero que los estándares para identificar el peor de los escenarios también me serán de gran utilidad para cerciorarme que mi proyecto va por buen camino, aunado a esto, también anexaría los estándares económicos para saber que el producto que estoy desarrollando es redituable para la empresa que lo esta produciendo, así como el costo del mismo es el apropiado para que las personas lo adquieran, de igual manera podemos establecer los costos de operación por parte de los elementos de policía que se deberán contratar para abarcar todas las áreas de mi comunidad.</a:t>
            </a:r>
          </a:p>
          <a:p>
            <a:r>
              <a:rPr lang="es-MX" dirty="0"/>
              <a:t>c. ¿De qué tipo tendrían que ser los estándares para medir los resultados de tu proyecto? Pueden ser de calidad, cantidad, tiempo, finanzas, etc. ¿Por qué?</a:t>
            </a:r>
          </a:p>
          <a:p>
            <a:r>
              <a:rPr lang="es-MX" dirty="0"/>
              <a:t>Considero que los principales estándares serian de finanzas pues con ellos podremos medir los costos de operación de dicho proyecto. De calidad, para saber si la pulsera tecnológica cumple con el objetivo especifico del proyecto. Estadísticos y de tiempo, para determinar el nivel de delincuencia antes y durante la aplicación del proyecto.</a:t>
            </a:r>
          </a:p>
          <a:p>
            <a:endParaRPr lang="es-MX" dirty="0"/>
          </a:p>
        </p:txBody>
      </p:sp>
    </p:spTree>
    <p:extLst>
      <p:ext uri="{BB962C8B-B14F-4D97-AF65-F5344CB8AC3E}">
        <p14:creationId xmlns:p14="http://schemas.microsoft.com/office/powerpoint/2010/main" val="959916530"/>
      </p:ext>
    </p:extLst>
  </p:cSld>
  <p:clrMapOvr>
    <a:masterClrMapping/>
  </p:clrMapOvr>
  <mc:AlternateContent xmlns:mc="http://schemas.openxmlformats.org/markup-compatibility/2006" xmlns:p14="http://schemas.microsoft.com/office/powerpoint/2010/main">
    <mc:Choice Requires="p14">
      <p:transition spd="slow" p14:dur="3000" advTm="25000">
        <p:randomBar dir="vert"/>
      </p:transition>
    </mc:Choice>
    <mc:Fallback xmlns="">
      <p:transition spd="slow" advTm="2500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0"/>
                                        <p:tgtEl>
                                          <p:spTgt spid="2"/>
                                        </p:tgtEl>
                                      </p:cBhvr>
                                    </p:animEffect>
                                    <p:anim calcmode="lin" valueType="num">
                                      <p:cBhvr>
                                        <p:cTn id="8" dur="3000" fill="hold"/>
                                        <p:tgtEl>
                                          <p:spTgt spid="2"/>
                                        </p:tgtEl>
                                        <p:attrNameLst>
                                          <p:attrName>ppt_w</p:attrName>
                                        </p:attrNameLst>
                                      </p:cBhvr>
                                      <p:tavLst>
                                        <p:tav tm="0" fmla="#ppt_w*sin(2.5*pi*$)">
                                          <p:val>
                                            <p:fltVal val="0"/>
                                          </p:val>
                                        </p:tav>
                                        <p:tav tm="100000">
                                          <p:val>
                                            <p:fltVal val="1"/>
                                          </p:val>
                                        </p:tav>
                                      </p:tavLst>
                                    </p:anim>
                                    <p:anim calcmode="lin" valueType="num">
                                      <p:cBhvr>
                                        <p:cTn id="9" dur="3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25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25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20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25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arn(inVertical)">
                                      <p:cBhvr>
                                        <p:cTn id="24" dur="2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25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20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25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barn(inVertical)">
                                      <p:cBhvr>
                                        <p:cTn id="34" dur="2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25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arn(inVertical)">
                                      <p:cBhvr>
                                        <p:cTn id="39"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B82D4A-9A52-4E22-81BD-75491C818956}"/>
              </a:ext>
            </a:extLst>
          </p:cNvPr>
          <p:cNvSpPr>
            <a:spLocks noGrp="1"/>
          </p:cNvSpPr>
          <p:nvPr>
            <p:ph type="title"/>
          </p:nvPr>
        </p:nvSpPr>
        <p:spPr/>
        <p:txBody>
          <a:bodyPr>
            <a:normAutofit fontScale="90000"/>
          </a:bodyPr>
          <a:lstStyle/>
          <a:p>
            <a:pPr algn="ctr"/>
            <a:r>
              <a:rPr lang="es-MX" sz="4000" b="1" cap="none" dirty="0">
                <a:ln w="9525">
                  <a:solidFill>
                    <a:schemeClr val="bg1"/>
                  </a:solidFill>
                  <a:prstDash val="solid"/>
                </a:ln>
                <a:solidFill>
                  <a:schemeClr val="accent3">
                    <a:lumMod val="50000"/>
                  </a:schemeClr>
                </a:solidFill>
                <a:effectLst>
                  <a:outerShdw blurRad="12700" dist="38100" dir="2700000" algn="tl" rotWithShape="0">
                    <a:schemeClr val="accent5">
                      <a:lumMod val="60000"/>
                      <a:lumOff val="40000"/>
                    </a:schemeClr>
                  </a:outerShdw>
                </a:effectLst>
              </a:rPr>
              <a:t>10 estándares que posibilitaran el seguimiento del desarrollo de mi proyecto.</a:t>
            </a:r>
            <a:br>
              <a:rPr lang="es-MX" dirty="0"/>
            </a:br>
            <a:endParaRPr lang="es-MX" dirty="0"/>
          </a:p>
        </p:txBody>
      </p:sp>
      <p:sp>
        <p:nvSpPr>
          <p:cNvPr id="3" name="Marcador de contenido 2">
            <a:extLst>
              <a:ext uri="{FF2B5EF4-FFF2-40B4-BE49-F238E27FC236}">
                <a16:creationId xmlns:a16="http://schemas.microsoft.com/office/drawing/2014/main" id="{C2E7C5B0-DDE0-4CAD-A49C-9D3708DA41A9}"/>
              </a:ext>
            </a:extLst>
          </p:cNvPr>
          <p:cNvSpPr>
            <a:spLocks noGrp="1"/>
          </p:cNvSpPr>
          <p:nvPr>
            <p:ph idx="1"/>
          </p:nvPr>
        </p:nvSpPr>
        <p:spPr>
          <a:xfrm>
            <a:off x="1451579" y="2015732"/>
            <a:ext cx="9603275" cy="4037749"/>
          </a:xfrm>
        </p:spPr>
        <p:txBody>
          <a:bodyPr>
            <a:normAutofit fontScale="40000" lnSpcReduction="20000"/>
          </a:bodyPr>
          <a:lstStyle/>
          <a:p>
            <a:pPr lvl="0">
              <a:buFont typeface="Wingdings" panose="05000000000000000000" pitchFamily="2" charset="2"/>
              <a:buChar char="Ø"/>
            </a:pPr>
            <a:r>
              <a:rPr lang="es-MX" sz="2900" dirty="0"/>
              <a:t>Financieros: Para determinar costos del proyecto.</a:t>
            </a:r>
          </a:p>
          <a:p>
            <a:pPr>
              <a:buFont typeface="Wingdings" panose="05000000000000000000" pitchFamily="2" charset="2"/>
              <a:buChar char="Ø"/>
            </a:pPr>
            <a:r>
              <a:rPr lang="es-MX" sz="2900" dirty="0"/>
              <a:t>Calidad: Para determinar la eficacia del proyecto.</a:t>
            </a:r>
          </a:p>
          <a:p>
            <a:pPr lvl="0">
              <a:buFont typeface="Wingdings" panose="05000000000000000000" pitchFamily="2" charset="2"/>
              <a:buChar char="Ø"/>
            </a:pPr>
            <a:r>
              <a:rPr lang="es-MX" sz="2900" dirty="0"/>
              <a:t>Estadísticos: Para determinar el funcionamiento del proyecto.</a:t>
            </a:r>
          </a:p>
          <a:p>
            <a:pPr lvl="0">
              <a:buFont typeface="Wingdings" panose="05000000000000000000" pitchFamily="2" charset="2"/>
              <a:buChar char="Ø"/>
            </a:pPr>
            <a:r>
              <a:rPr lang="es-MX" sz="2900" dirty="0"/>
              <a:t>Tiempo: Para medir cuanto tardara el proyecto en arrojar resultados.</a:t>
            </a:r>
          </a:p>
          <a:p>
            <a:pPr lvl="0">
              <a:buFont typeface="Wingdings" panose="05000000000000000000" pitchFamily="2" charset="2"/>
              <a:buChar char="Ø"/>
            </a:pPr>
            <a:r>
              <a:rPr lang="es-MX" sz="2900" dirty="0"/>
              <a:t>Participación: Para desarrollar este proyecto se requiere el apoyo de muchas personas.</a:t>
            </a:r>
          </a:p>
          <a:p>
            <a:pPr lvl="0">
              <a:buFont typeface="Wingdings" panose="05000000000000000000" pitchFamily="2" charset="2"/>
              <a:buChar char="Ø"/>
            </a:pPr>
            <a:r>
              <a:rPr lang="es-MX" sz="2900" dirty="0"/>
              <a:t>Tecnológicos: Se requiere una gran cantidad de herramientas tecnológicas para el desarrollo del proyecto.</a:t>
            </a:r>
          </a:p>
          <a:p>
            <a:pPr lvl="0">
              <a:buFont typeface="Wingdings" panose="05000000000000000000" pitchFamily="2" charset="2"/>
              <a:buChar char="Ø"/>
            </a:pPr>
            <a:r>
              <a:rPr lang="es-MX" sz="2900" dirty="0"/>
              <a:t>Compromiso: Para que el proyecto sea una realidad es de vital importancia que exista compromiso por parte de todos los involucrados.</a:t>
            </a:r>
          </a:p>
          <a:p>
            <a:pPr lvl="0">
              <a:buFont typeface="Wingdings" panose="05000000000000000000" pitchFamily="2" charset="2"/>
              <a:buChar char="Ø"/>
            </a:pPr>
            <a:r>
              <a:rPr lang="es-MX" sz="2900" dirty="0"/>
              <a:t>Conocimiento: desarrollar un proyecto de cierta complejidad requiere de cierto nivel de conocimientos en las diferentes áreas del mismo para su creación.</a:t>
            </a:r>
          </a:p>
          <a:p>
            <a:pPr lvl="0">
              <a:buFont typeface="Wingdings" panose="05000000000000000000" pitchFamily="2" charset="2"/>
              <a:buChar char="Ø"/>
            </a:pPr>
            <a:r>
              <a:rPr lang="es-MX" sz="2900" dirty="0"/>
              <a:t>Responsabilidad: Quienes usarán la pulsera tecnológica deberán ser conscientes de cual será su uso específico para evitar falsos llamados de auxilio.</a:t>
            </a:r>
          </a:p>
          <a:p>
            <a:pPr lvl="0">
              <a:buFont typeface="Wingdings" panose="05000000000000000000" pitchFamily="2" charset="2"/>
              <a:buChar char="Ø"/>
            </a:pPr>
            <a:r>
              <a:rPr lang="es-MX" sz="2900" dirty="0"/>
              <a:t>Comunicación: Tener una buena comunicación entre todos los involucrados del proyecto minimizara los errores a la hora de su ejecución.</a:t>
            </a:r>
          </a:p>
          <a:p>
            <a:endParaRPr lang="es-MX" dirty="0"/>
          </a:p>
        </p:txBody>
      </p:sp>
    </p:spTree>
    <p:extLst>
      <p:ext uri="{BB962C8B-B14F-4D97-AF65-F5344CB8AC3E}">
        <p14:creationId xmlns:p14="http://schemas.microsoft.com/office/powerpoint/2010/main" val="3359822794"/>
      </p:ext>
    </p:extLst>
  </p:cSld>
  <p:clrMapOvr>
    <a:masterClrMapping/>
  </p:clrMapOvr>
  <mc:AlternateContent xmlns:mc="http://schemas.openxmlformats.org/markup-compatibility/2006" xmlns:p14="http://schemas.microsoft.com/office/powerpoint/2010/main">
    <mc:Choice Requires="p14">
      <p:transition spd="slow" p14:dur="3000" advTm="31000">
        <p:dissolve/>
      </p:transition>
    </mc:Choice>
    <mc:Fallback xmlns="">
      <p:transition spd="slow" advTm="31000">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0"/>
                                        <p:tgtEl>
                                          <p:spTgt spid="2"/>
                                        </p:tgtEl>
                                      </p:cBhvr>
                                    </p:animEffect>
                                    <p:anim calcmode="lin" valueType="num">
                                      <p:cBhvr>
                                        <p:cTn id="8" dur="3000" fill="hold"/>
                                        <p:tgtEl>
                                          <p:spTgt spid="2"/>
                                        </p:tgtEl>
                                        <p:attrNameLst>
                                          <p:attrName>ppt_x</p:attrName>
                                        </p:attrNameLst>
                                      </p:cBhvr>
                                      <p:tavLst>
                                        <p:tav tm="0">
                                          <p:val>
                                            <p:strVal val="#ppt_x"/>
                                          </p:val>
                                        </p:tav>
                                        <p:tav tm="100000">
                                          <p:val>
                                            <p:strVal val="#ppt_x"/>
                                          </p:val>
                                        </p:tav>
                                      </p:tavLst>
                                    </p:anim>
                                    <p:anim calcmode="lin" valueType="num">
                                      <p:cBhvr>
                                        <p:cTn id="9" dur="3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50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9" dur="20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50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4" dur="2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50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9" dur="20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50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4" dur="2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50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9" dur="20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50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4" dur="20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50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9" dur="2000"/>
                                        <p:tgtEl>
                                          <p:spTgt spid="3">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50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randombar(horizontal)">
                                      <p:cBhvr>
                                        <p:cTn id="54" dur="2000"/>
                                        <p:tgtEl>
                                          <p:spTgt spid="3">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4" presetClass="entr" presetSubtype="10" fill="hold" grpId="0" nodeType="clickEffect">
                                  <p:stCondLst>
                                    <p:cond delay="500"/>
                                  </p:stCondLst>
                                  <p:childTnLst>
                                    <p:set>
                                      <p:cBhvr>
                                        <p:cTn id="58" dur="1" fill="hold">
                                          <p:stCondLst>
                                            <p:cond delay="0"/>
                                          </p:stCondLst>
                                        </p:cTn>
                                        <p:tgtEl>
                                          <p:spTgt spid="3">
                                            <p:txEl>
                                              <p:pRg st="9" end="9"/>
                                            </p:txEl>
                                          </p:spTgt>
                                        </p:tgtEl>
                                        <p:attrNameLst>
                                          <p:attrName>style.visibility</p:attrName>
                                        </p:attrNameLst>
                                      </p:cBhvr>
                                      <p:to>
                                        <p:strVal val="visible"/>
                                      </p:to>
                                    </p:set>
                                    <p:animEffect transition="in" filter="randombar(horizontal)">
                                      <p:cBhvr>
                                        <p:cTn id="59"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6827FB-9B5B-4547-B32C-509344EA0ACB}"/>
              </a:ext>
            </a:extLst>
          </p:cNvPr>
          <p:cNvSpPr>
            <a:spLocks noGrp="1"/>
          </p:cNvSpPr>
          <p:nvPr>
            <p:ph type="title"/>
          </p:nvPr>
        </p:nvSpPr>
        <p:spPr/>
        <p:txBody>
          <a:bodyPr>
            <a:normAutofit/>
          </a:bodyPr>
          <a:lstStyle/>
          <a:p>
            <a:pPr algn="ctr"/>
            <a:r>
              <a:rPr lang="es-MX" sz="6000" cap="none" dirty="0">
                <a:ln w="0"/>
                <a:solidFill>
                  <a:srgbClr val="C00000"/>
                </a:solidFill>
                <a:effectLst>
                  <a:reflection blurRad="6350" stA="53000" endA="300" endPos="35500" dir="5400000" sy="-90000" algn="bl" rotWithShape="0"/>
                </a:effectLst>
              </a:rPr>
              <a:t>Conclusión</a:t>
            </a:r>
          </a:p>
        </p:txBody>
      </p:sp>
      <p:sp>
        <p:nvSpPr>
          <p:cNvPr id="3" name="Marcador de contenido 2">
            <a:extLst>
              <a:ext uri="{FF2B5EF4-FFF2-40B4-BE49-F238E27FC236}">
                <a16:creationId xmlns:a16="http://schemas.microsoft.com/office/drawing/2014/main" id="{4DB8A62F-45F0-4E23-B07E-F0468343EF2C}"/>
              </a:ext>
            </a:extLst>
          </p:cNvPr>
          <p:cNvSpPr>
            <a:spLocks noGrp="1"/>
          </p:cNvSpPr>
          <p:nvPr>
            <p:ph idx="1"/>
          </p:nvPr>
        </p:nvSpPr>
        <p:spPr/>
        <p:txBody>
          <a:bodyPr/>
          <a:lstStyle/>
          <a:p>
            <a:r>
              <a:rPr lang="es-MX" dirty="0"/>
              <a:t>Como conclusión he de mencionar que sin todos estos estándares de control difícilmente podría llevar a cabo mi proyecto de manera óptima pues sin ellos, seria un tanto caótico establecer la dirección en que se pretende llevar el desarrollo del proyecto, es por eso que considero de vital importancia establecer este tipo de controles antes de iniciar cualquier tipo proyecto en cualquier ámbito de nuestras vidas.</a:t>
            </a:r>
          </a:p>
          <a:p>
            <a:endParaRPr lang="es-MX" dirty="0"/>
          </a:p>
        </p:txBody>
      </p:sp>
    </p:spTree>
    <p:extLst>
      <p:ext uri="{BB962C8B-B14F-4D97-AF65-F5344CB8AC3E}">
        <p14:creationId xmlns:p14="http://schemas.microsoft.com/office/powerpoint/2010/main" val="3853553601"/>
      </p:ext>
    </p:extLst>
  </p:cSld>
  <p:clrMapOvr>
    <a:masterClrMapping/>
  </p:clrMapOvr>
  <mc:AlternateContent xmlns:mc="http://schemas.openxmlformats.org/markup-compatibility/2006" xmlns:p14="http://schemas.microsoft.com/office/powerpoint/2010/main">
    <mc:Choice Requires="p14">
      <p:transition spd="slow" p14:dur="3000" advTm="15000">
        <p:wipe/>
      </p:transition>
    </mc:Choice>
    <mc:Fallback xmlns="">
      <p:transition spd="slow" advTm="15000">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50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500"/>
                                        <p:tgtEl>
                                          <p:spTgt spid="3">
                                            <p:txEl>
                                              <p:pRg st="0" end="0"/>
                                            </p:txEl>
                                          </p:spTgt>
                                        </p:tgtEl>
                                      </p:cBhvr>
                                    </p:animEffect>
                                    <p:anim calcmode="lin" valueType="num">
                                      <p:cBhvr>
                                        <p:cTn id="13" dur="2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2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F7F51C-13A9-4302-B18E-B0A120D30F79}"/>
              </a:ext>
            </a:extLst>
          </p:cNvPr>
          <p:cNvSpPr>
            <a:spLocks noGrp="1"/>
          </p:cNvSpPr>
          <p:nvPr>
            <p:ph type="title"/>
          </p:nvPr>
        </p:nvSpPr>
        <p:spPr/>
        <p:txBody>
          <a:bodyPr>
            <a:normAutofit fontScale="90000"/>
          </a:bodyPr>
          <a:lstStyle/>
          <a:p>
            <a:pPr algn="ctr"/>
            <a:r>
              <a:rPr lang="es-MX" sz="7300" b="1" cap="none" dirty="0">
                <a:ln w="22225">
                  <a:solidFill>
                    <a:schemeClr val="accent2">
                      <a:lumMod val="75000"/>
                    </a:schemeClr>
                  </a:solidFill>
                  <a:prstDash val="solid"/>
                </a:ln>
                <a:solidFill>
                  <a:schemeClr val="accent2">
                    <a:lumMod val="40000"/>
                    <a:lumOff val="60000"/>
                  </a:schemeClr>
                </a:solidFill>
              </a:rPr>
              <a:t>Referencias</a:t>
            </a:r>
            <a:br>
              <a:rPr lang="es-MX" dirty="0"/>
            </a:br>
            <a:endParaRPr lang="es-MX" dirty="0"/>
          </a:p>
        </p:txBody>
      </p:sp>
      <p:sp>
        <p:nvSpPr>
          <p:cNvPr id="3" name="Marcador de contenido 2">
            <a:extLst>
              <a:ext uri="{FF2B5EF4-FFF2-40B4-BE49-F238E27FC236}">
                <a16:creationId xmlns:a16="http://schemas.microsoft.com/office/drawing/2014/main" id="{E099A983-2C46-49C2-AAFB-9DF0132214EC}"/>
              </a:ext>
            </a:extLst>
          </p:cNvPr>
          <p:cNvSpPr>
            <a:spLocks noGrp="1"/>
          </p:cNvSpPr>
          <p:nvPr>
            <p:ph idx="1"/>
          </p:nvPr>
        </p:nvSpPr>
        <p:spPr/>
        <p:txBody>
          <a:bodyPr>
            <a:normAutofit fontScale="92500" lnSpcReduction="20000"/>
          </a:bodyPr>
          <a:lstStyle/>
          <a:p>
            <a:pPr marL="0" indent="0">
              <a:buNone/>
            </a:pPr>
            <a:r>
              <a:rPr lang="es-MX" dirty="0"/>
              <a:t> </a:t>
            </a:r>
          </a:p>
          <a:p>
            <a:r>
              <a:rPr lang="es-MX" dirty="0"/>
              <a:t>D.C.E. ESMERALDA ARREOLA. (2019). Tercera sesión síncrona del Módulo 23. Las tecnologías emergentes en la administración y gestión. 17 de julio de 2019, de You Tube Sitio web:</a:t>
            </a:r>
          </a:p>
          <a:p>
            <a:r>
              <a:rPr lang="es-MX" dirty="0"/>
              <a:t> </a:t>
            </a:r>
            <a:r>
              <a:rPr lang="es-MX" u="sng" dirty="0">
                <a:hlinkClick r:id="rId2"/>
              </a:rPr>
              <a:t>https://www.youtube.com/watch?v=rPqeTtYa7UU&amp;feature=youtu.be</a:t>
            </a:r>
            <a:endParaRPr lang="es-MX" dirty="0"/>
          </a:p>
          <a:p>
            <a:r>
              <a:rPr lang="es-MX" dirty="0"/>
              <a:t>Prepa en línea sep. (2019). Modulo 23. Tecnologías emergentes para la administración y la gestión. Diseño del proyecto de solución. 17 de julio del 2019, de Prepa en línea sep. </a:t>
            </a:r>
            <a:r>
              <a:rPr lang="en-US" dirty="0"/>
              <a:t>Sitio web:</a:t>
            </a:r>
            <a:endParaRPr lang="es-MX" dirty="0"/>
          </a:p>
          <a:p>
            <a:r>
              <a:rPr lang="en-US" dirty="0"/>
              <a:t> </a:t>
            </a:r>
            <a:r>
              <a:rPr lang="en-US" u="sng" dirty="0">
                <a:hlinkClick r:id="rId3"/>
              </a:rPr>
              <a:t>file:///C:/Users/Escalante%20Tovar/Downloads/M23_U2.pdf</a:t>
            </a:r>
            <a:endParaRPr lang="es-MX" dirty="0"/>
          </a:p>
          <a:p>
            <a:endParaRPr lang="es-MX" dirty="0"/>
          </a:p>
        </p:txBody>
      </p:sp>
    </p:spTree>
    <p:extLst>
      <p:ext uri="{BB962C8B-B14F-4D97-AF65-F5344CB8AC3E}">
        <p14:creationId xmlns:p14="http://schemas.microsoft.com/office/powerpoint/2010/main" val="3779716708"/>
      </p:ext>
    </p:extLst>
  </p:cSld>
  <p:clrMapOvr>
    <a:masterClrMapping/>
  </p:clrMapOvr>
  <mc:AlternateContent xmlns:mc="http://schemas.openxmlformats.org/markup-compatibility/2006" xmlns:p14="http://schemas.microsoft.com/office/powerpoint/2010/main">
    <mc:Choice Requires="p14">
      <p:transition spd="slow" p14:dur="30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750" fill="hold"/>
                                        <p:tgtEl>
                                          <p:spTgt spid="2"/>
                                        </p:tgtEl>
                                        <p:attrNameLst>
                                          <p:attrName>ppt_w</p:attrName>
                                        </p:attrNameLst>
                                      </p:cBhvr>
                                      <p:tavLst>
                                        <p:tav tm="0">
                                          <p:val>
                                            <p:fltVal val="0"/>
                                          </p:val>
                                        </p:tav>
                                        <p:tav tm="100000">
                                          <p:val>
                                            <p:strVal val="#ppt_w"/>
                                          </p:val>
                                        </p:tav>
                                      </p:tavLst>
                                    </p:anim>
                                    <p:anim calcmode="lin" valueType="num">
                                      <p:cBhvr>
                                        <p:cTn id="8" dur="2750" fill="hold"/>
                                        <p:tgtEl>
                                          <p:spTgt spid="2"/>
                                        </p:tgtEl>
                                        <p:attrNameLst>
                                          <p:attrName>ppt_h</p:attrName>
                                        </p:attrNameLst>
                                      </p:cBhvr>
                                      <p:tavLst>
                                        <p:tav tm="0">
                                          <p:val>
                                            <p:fltVal val="0"/>
                                          </p:val>
                                        </p:tav>
                                        <p:tav tm="100000">
                                          <p:val>
                                            <p:strVal val="#ppt_h"/>
                                          </p:val>
                                        </p:tav>
                                      </p:tavLst>
                                    </p:anim>
                                    <p:animEffect transition="in" filter="fade">
                                      <p:cBhvr>
                                        <p:cTn id="9" dur="275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25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2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2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25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2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25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2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2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25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2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25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2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2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25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25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25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p:cTn id="38" dur="2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9" dur="2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0" dur="25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1" dur="2500"/>
                                        <p:tgtEl>
                                          <p:spTgt spid="3">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grpId="0" nodeType="clickEffect">
                                  <p:stCondLst>
                                    <p:cond delay="250"/>
                                  </p:stCondLst>
                                  <p:childTnLst>
                                    <p:set>
                                      <p:cBhvr>
                                        <p:cTn id="45" dur="1" fill="hold">
                                          <p:stCondLst>
                                            <p:cond delay="0"/>
                                          </p:stCondLst>
                                        </p:cTn>
                                        <p:tgtEl>
                                          <p:spTgt spid="3">
                                            <p:txEl>
                                              <p:pRg st="4" end="4"/>
                                            </p:txEl>
                                          </p:spTgt>
                                        </p:tgtEl>
                                        <p:attrNameLst>
                                          <p:attrName>style.visibility</p:attrName>
                                        </p:attrNameLst>
                                      </p:cBhvr>
                                      <p:to>
                                        <p:strVal val="visible"/>
                                      </p:to>
                                    </p:set>
                                    <p:anim calcmode="lin" valueType="num">
                                      <p:cBhvr>
                                        <p:cTn id="46" dur="2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7" dur="2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8" dur="25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9" dur="2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273</TotalTime>
  <Words>1022</Words>
  <Application>Microsoft Office PowerPoint</Application>
  <PresentationFormat>Panorámica</PresentationFormat>
  <Paragraphs>51</Paragraphs>
  <Slides>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8</vt:i4>
      </vt:variant>
    </vt:vector>
  </HeadingPairs>
  <TitlesOfParts>
    <vt:vector size="13" baseType="lpstr">
      <vt:lpstr>Arial</vt:lpstr>
      <vt:lpstr>Calibri</vt:lpstr>
      <vt:lpstr>Gill Sans MT</vt:lpstr>
      <vt:lpstr>Wingdings</vt:lpstr>
      <vt:lpstr>Galería</vt:lpstr>
      <vt:lpstr>Presentación de PowerPoint</vt:lpstr>
      <vt:lpstr>Presentación de PowerPoint</vt:lpstr>
      <vt:lpstr>En el mejor de los casos</vt:lpstr>
      <vt:lpstr>En el peor de los casos</vt:lpstr>
      <vt:lpstr>Reflexión</vt:lpstr>
      <vt:lpstr>10 estándares que posibilitaran el seguimiento del desarrollo de mi proyecto. </vt:lpstr>
      <vt:lpstr>Conclusión</vt:lpstr>
      <vt:lpstr>Referencias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Escalante Tovar</dc:creator>
  <cp:lastModifiedBy>Escalante Tovar</cp:lastModifiedBy>
  <cp:revision>9</cp:revision>
  <dcterms:created xsi:type="dcterms:W3CDTF">2019-07-19T19:19:42Z</dcterms:created>
  <dcterms:modified xsi:type="dcterms:W3CDTF">2019-07-22T17:53:57Z</dcterms:modified>
</cp:coreProperties>
</file>