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6" r:id="rId10"/>
    <p:sldId id="262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95CB5-6B6D-4F7D-B784-DD3708316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3AFB0F-C0A3-4FDB-BC0B-3569E6828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C9B7D2-077B-4786-AFF7-900C9746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7ED64C-557C-4740-A800-D02731CD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FF71D-2CAE-4945-A643-ED21925F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14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D76FF-DD0F-449D-81F6-168A8024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C5B393-DD71-4C1B-9689-36E46A5C8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0F1915-2498-4A39-B79C-AB717647E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0DB0A9-B41D-4080-86EC-B661E628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954E96-8CF5-4C18-AC35-8FC27247D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643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3CF1C3-FDA2-45B3-98C9-2CF4C79B49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DEE4BED-824C-41E5-8CF9-11A7553ED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8BA836-8AFB-43B7-A53D-13D8C04E6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354523-1B33-4A97-9992-24F3A8D7B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5D6087-61C8-4A8F-9A5D-8F8C37EC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062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80FA80-9EF0-421D-95C0-E22088A5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7FB20D-7475-4D7B-AC03-2AA667799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A8A7E5-EA99-4973-AF05-736F5350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8EE71E-C222-409E-826B-A1048F6A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C87D5A-44D0-4752-8878-E657DFED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2593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88ADCA-B40F-4933-BFE8-9B0F9FCAC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3F2B33-E3A8-4E9A-A43B-26A890FC5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0949D7-6F0C-4AAD-AD79-0899BF10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02D2CD-A0C8-4C34-9653-4DB7CB94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C42DE0-4934-4A3C-9411-746ACD69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885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B5001-5738-42C3-AF71-D38FF3E1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B86E85-D916-452F-ABF3-C817A672E2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B624E2-9216-4247-BBCC-221097279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6E8653-FBBE-489B-BC38-1E04C5E63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3FFA33-535D-40F2-87DD-4CF85A062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CBCCD0-D55A-4842-991E-23007413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963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0AB0D-88A6-4B95-9998-C23665693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2E3614-1094-493B-B27E-C283B1CCC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39A760-C69D-4406-B154-F4A159108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C221CC1-7008-4583-8294-69F3D67C71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BB53F7-3D00-431C-99BC-53D62FD4A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00E00B-3138-4052-A02B-5636412D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D1B633-A2B6-40AE-8492-131AC1488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A6CBC49-E634-41A0-9684-091159762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539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0BA2D-C540-4797-B123-549D1AAA0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758A3F-B531-4149-8CB5-01F870708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2B76C9-BB1A-4BA8-986B-7F799DDF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9929F9-3586-4E63-AAD2-60C0D7A4A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638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5C06DE-CF01-4E5A-9188-C5E7BDE71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C0F0A2-889F-45F6-9382-E5F53913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86B0AD-2E90-4852-B94A-29A31F06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647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1FB05-27B9-4DA4-A290-7ADF54A5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998CB8-CDE2-4CD5-A1AC-1345CC19D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0C0F26-499B-41D2-931A-A27B4D92F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49B94A-82F8-4EA1-87B4-D374471F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92BF42-60DE-4FE5-BFF7-48137785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28E5B3-D0F6-450A-8089-BDA5CECA0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241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1E0D7-E08F-4266-86D9-68C96619A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E11229-0C64-493A-8A0E-D82751DB4E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F11EC4-EB9A-49C7-9293-7DB4B661D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CE73C3-873C-4303-A093-0E920813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E1BA6F-41EF-41F3-A3BE-11E80716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0C71F5-0FEC-452C-8053-3BED9E9D1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271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6A6BEE-47AD-4FFA-BAA6-4F6218A9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06A5C9-871E-4038-9F66-893BAC0DF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469336-2766-4157-A2D7-1974AE1F5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7A47-94A5-4F75-912F-FE6F4A9ECFDF}" type="datetimeFigureOut">
              <a:rPr lang="es-MX" smtClean="0"/>
              <a:t>21/07/2019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F1838F-7EC3-4248-8445-46AB90206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6682BE-9258-4128-9D55-6D0E7FCF4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22015-C7C9-4AC3-9E94-BEBBDD71195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257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TMNecqzkm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3mFwT0izr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183A9-FC35-44EF-BF06-0ECEF2A48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2" y="371063"/>
            <a:ext cx="9144000" cy="3057940"/>
          </a:xfrm>
        </p:spPr>
        <p:txBody>
          <a:bodyPr>
            <a:normAutofit fontScale="90000"/>
          </a:bodyPr>
          <a:lstStyle/>
          <a:p>
            <a:r>
              <a:rPr lang="es-MX" dirty="0"/>
              <a:t>Fase 3: Organización. Actividades, tareas, recursos y procesos</a:t>
            </a:r>
            <a:br>
              <a:rPr lang="es-MX" dirty="0"/>
            </a:b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01F1E0-E214-41E0-AB61-94E8C4993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2" y="3602038"/>
            <a:ext cx="9144000" cy="2666240"/>
          </a:xfrm>
        </p:spPr>
        <p:txBody>
          <a:bodyPr>
            <a:normAutofit lnSpcReduction="10000"/>
          </a:bodyPr>
          <a:lstStyle/>
          <a:p>
            <a:r>
              <a:rPr lang="es-MX" dirty="0"/>
              <a:t>Nombre: José Escalante Tovar</a:t>
            </a:r>
          </a:p>
          <a:p>
            <a:r>
              <a:rPr lang="es-MX" dirty="0"/>
              <a:t>Facilitador: María Esmeralda Arreola Marín   </a:t>
            </a:r>
          </a:p>
          <a:p>
            <a:r>
              <a:rPr lang="es-MX" dirty="0"/>
              <a:t>Grupo: M23C2G11-023</a:t>
            </a:r>
          </a:p>
          <a:p>
            <a:r>
              <a:rPr lang="es-MX" dirty="0"/>
              <a:t>Módulo 23. </a:t>
            </a:r>
            <a:r>
              <a:rPr lang="es-MX" b="1" dirty="0"/>
              <a:t>Tecnologías emergentes para la administración y gestión</a:t>
            </a:r>
            <a:endParaRPr lang="es-MX" dirty="0"/>
          </a:p>
          <a:p>
            <a:r>
              <a:rPr lang="es-MX" dirty="0"/>
              <a:t>Semana 2. Actividad integradora 3</a:t>
            </a:r>
          </a:p>
          <a:p>
            <a:r>
              <a:rPr lang="es-MX" dirty="0"/>
              <a:t>Fecha: 13/07/2019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3897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72A00-208E-456C-91F2-FC92A157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C7B63-5F09-4CAC-8721-69DF66508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z="2000" dirty="0"/>
              <a:t>D.C.E. ESMERALDA ARREOLA. (2019). Segunda sesión síncrona del Módulo 23, “Diseño del proyecto de solución”. 13 de julio de 2019, de You Tube Sitio web: </a:t>
            </a:r>
          </a:p>
          <a:p>
            <a:pPr marL="0" indent="0">
              <a:buNone/>
            </a:pPr>
            <a:r>
              <a:rPr lang="es-MX" sz="2000" dirty="0">
                <a:hlinkClick r:id="rId2"/>
              </a:rPr>
              <a:t>https://youtu.be/RTMNecqzkmI</a:t>
            </a:r>
            <a:endParaRPr lang="es-MX" sz="2000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1814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F0B7E607-1FEE-4C98-B7F4-F3C8518FC1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84295"/>
              </p:ext>
            </p:extLst>
          </p:nvPr>
        </p:nvGraphicFramePr>
        <p:xfrm>
          <a:off x="768626" y="238538"/>
          <a:ext cx="10442712" cy="6427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2172">
                  <a:extLst>
                    <a:ext uri="{9D8B030D-6E8A-4147-A177-3AD203B41FA5}">
                      <a16:colId xmlns:a16="http://schemas.microsoft.com/office/drawing/2014/main" val="958964492"/>
                    </a:ext>
                  </a:extLst>
                </a:gridCol>
                <a:gridCol w="1972172">
                  <a:extLst>
                    <a:ext uri="{9D8B030D-6E8A-4147-A177-3AD203B41FA5}">
                      <a16:colId xmlns:a16="http://schemas.microsoft.com/office/drawing/2014/main" val="267234439"/>
                    </a:ext>
                  </a:extLst>
                </a:gridCol>
                <a:gridCol w="1624812">
                  <a:extLst>
                    <a:ext uri="{9D8B030D-6E8A-4147-A177-3AD203B41FA5}">
                      <a16:colId xmlns:a16="http://schemas.microsoft.com/office/drawing/2014/main" val="1937686258"/>
                    </a:ext>
                  </a:extLst>
                </a:gridCol>
                <a:gridCol w="1624812">
                  <a:extLst>
                    <a:ext uri="{9D8B030D-6E8A-4147-A177-3AD203B41FA5}">
                      <a16:colId xmlns:a16="http://schemas.microsoft.com/office/drawing/2014/main" val="1976565965"/>
                    </a:ext>
                  </a:extLst>
                </a:gridCol>
                <a:gridCol w="1624812">
                  <a:extLst>
                    <a:ext uri="{9D8B030D-6E8A-4147-A177-3AD203B41FA5}">
                      <a16:colId xmlns:a16="http://schemas.microsoft.com/office/drawing/2014/main" val="2825575259"/>
                    </a:ext>
                  </a:extLst>
                </a:gridCol>
                <a:gridCol w="1623932">
                  <a:extLst>
                    <a:ext uri="{9D8B030D-6E8A-4147-A177-3AD203B41FA5}">
                      <a16:colId xmlns:a16="http://schemas.microsoft.com/office/drawing/2014/main" val="3098157957"/>
                    </a:ext>
                  </a:extLst>
                </a:gridCol>
              </a:tblGrid>
              <a:tr h="153777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Primera fase: actividades previas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363704"/>
                  </a:ext>
                </a:extLst>
              </a:tr>
              <a:tr h="315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Actividades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materiales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tecnológicos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financieros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humanos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extLst>
                  <a:ext uri="{0D108BD9-81ED-4DB2-BD59-A6C34878D82A}">
                    <a16:rowId xmlns:a16="http://schemas.microsoft.com/office/drawing/2014/main" val="458615386"/>
                  </a:ext>
                </a:extLst>
              </a:tr>
              <a:tr h="144898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 1</a:t>
                      </a:r>
                      <a:endParaRPr lang="es-MX" sz="7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Presentación de mi proyecto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1.1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Elaborar una presentación dinámica que transmita de manera clara la intención de mi proyecto y presentarlo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-Power Point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Mi persona, quien presentara el proyecto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extLst>
                  <a:ext uri="{0D108BD9-81ED-4DB2-BD59-A6C34878D82A}">
                    <a16:rowId xmlns:a16="http://schemas.microsoft.com/office/drawing/2014/main" val="733475265"/>
                  </a:ext>
                </a:extLst>
              </a:tr>
              <a:tr h="144898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1.2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Establecer una cita para presentar proyecto a las autoridades de mi comunidad y empresa tecnológica.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Teléfono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-Acceso a internet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-Redes sociales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Mi persona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Autoridades de mi comunidad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Dueños de empresa tecnológica.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extLst>
                  <a:ext uri="{0D108BD9-81ED-4DB2-BD59-A6C34878D82A}">
                    <a16:rowId xmlns:a16="http://schemas.microsoft.com/office/drawing/2014/main" val="1231146478"/>
                  </a:ext>
                </a:extLst>
              </a:tr>
              <a:tr h="11251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 2</a:t>
                      </a:r>
                      <a:endParaRPr lang="es-MX" sz="7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Cerrar acuerdo para realizar proyecto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2.1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Amarrar la negociación para creación de pulsera con empresa tecnológica.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Establecer costos de producción y utilidad de ganancia.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Mi persona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Dueños de empresa tecnológica.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extLst>
                  <a:ext uri="{0D108BD9-81ED-4DB2-BD59-A6C34878D82A}">
                    <a16:rowId xmlns:a16="http://schemas.microsoft.com/office/drawing/2014/main" val="709892258"/>
                  </a:ext>
                </a:extLst>
              </a:tr>
              <a:tr h="193469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2.2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Establecer convenio con autoridades de mi comunidad para llevar a cabo mi proyecto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Dar a conocer los gastos que conllevara el uso de la pulsera tecnológica y los gastos en la capacitación de los policías.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Mi persona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Autoridades de mi comunidad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00" marR="46700" marT="0" marB="0"/>
                </a:tc>
                <a:extLst>
                  <a:ext uri="{0D108BD9-81ED-4DB2-BD59-A6C34878D82A}">
                    <a16:rowId xmlns:a16="http://schemas.microsoft.com/office/drawing/2014/main" val="707218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41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B32A5BC-7A94-45F6-ADCB-667FAB1F8A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4349864"/>
              </p:ext>
            </p:extLst>
          </p:nvPr>
        </p:nvGraphicFramePr>
        <p:xfrm>
          <a:off x="689113" y="198786"/>
          <a:ext cx="11012553" cy="6546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788">
                  <a:extLst>
                    <a:ext uri="{9D8B030D-6E8A-4147-A177-3AD203B41FA5}">
                      <a16:colId xmlns:a16="http://schemas.microsoft.com/office/drawing/2014/main" val="3531987648"/>
                    </a:ext>
                  </a:extLst>
                </a:gridCol>
                <a:gridCol w="2079788">
                  <a:extLst>
                    <a:ext uri="{9D8B030D-6E8A-4147-A177-3AD203B41FA5}">
                      <a16:colId xmlns:a16="http://schemas.microsoft.com/office/drawing/2014/main" val="1417290167"/>
                    </a:ext>
                  </a:extLst>
                </a:gridCol>
                <a:gridCol w="1713477">
                  <a:extLst>
                    <a:ext uri="{9D8B030D-6E8A-4147-A177-3AD203B41FA5}">
                      <a16:colId xmlns:a16="http://schemas.microsoft.com/office/drawing/2014/main" val="252264472"/>
                    </a:ext>
                  </a:extLst>
                </a:gridCol>
                <a:gridCol w="1713477">
                  <a:extLst>
                    <a:ext uri="{9D8B030D-6E8A-4147-A177-3AD203B41FA5}">
                      <a16:colId xmlns:a16="http://schemas.microsoft.com/office/drawing/2014/main" val="4119637757"/>
                    </a:ext>
                  </a:extLst>
                </a:gridCol>
                <a:gridCol w="1713477">
                  <a:extLst>
                    <a:ext uri="{9D8B030D-6E8A-4147-A177-3AD203B41FA5}">
                      <a16:colId xmlns:a16="http://schemas.microsoft.com/office/drawing/2014/main" val="176608595"/>
                    </a:ext>
                  </a:extLst>
                </a:gridCol>
                <a:gridCol w="1712546">
                  <a:extLst>
                    <a:ext uri="{9D8B030D-6E8A-4147-A177-3AD203B41FA5}">
                      <a16:colId xmlns:a16="http://schemas.microsoft.com/office/drawing/2014/main" val="1726940669"/>
                    </a:ext>
                  </a:extLst>
                </a:gridCol>
              </a:tblGrid>
              <a:tr h="190162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Segunda fase: Actividades de desarrollo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2038"/>
                  </a:ext>
                </a:extLst>
              </a:tr>
              <a:tr h="3903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Actividades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materiales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tecnológicos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financieros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Recursos humanos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extLst>
                  <a:ext uri="{0D108BD9-81ED-4DB2-BD59-A6C34878D82A}">
                    <a16:rowId xmlns:a16="http://schemas.microsoft.com/office/drawing/2014/main" val="4220897058"/>
                  </a:ext>
                </a:extLst>
              </a:tr>
              <a:tr h="139140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 3</a:t>
                      </a:r>
                      <a:endParaRPr lang="es-MX" sz="7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Desarrollar pulsera tecnológica anti asaltos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3.1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Analizar la mejor opción para el desarrollo de la pulsera tecnológica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-Acceso a internet.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-Software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Honorarios de los desarrolladores de software.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Ingenieros en informática y desarrollo de software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extLst>
                  <a:ext uri="{0D108BD9-81ED-4DB2-BD59-A6C34878D82A}">
                    <a16:rowId xmlns:a16="http://schemas.microsoft.com/office/drawing/2014/main" val="4053741123"/>
                  </a:ext>
                </a:extLst>
              </a:tr>
              <a:tr h="159161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3.2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Producción de la pulsera tecnológica anti asaltos.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Materiales sintéticos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Software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Honorarios a mano de obra de producción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Ingenieros en informática y desarrollo de software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Mano de obra.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extLst>
                  <a:ext uri="{0D108BD9-81ED-4DB2-BD59-A6C34878D82A}">
                    <a16:rowId xmlns:a16="http://schemas.microsoft.com/office/drawing/2014/main" val="866825795"/>
                  </a:ext>
                </a:extLst>
              </a:tr>
              <a:tr h="139140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Actividad 4</a:t>
                      </a:r>
                      <a:endParaRPr lang="es-MX" sz="7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Implementación de aplicación de pulsera anti asaltos a policía municipal.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4.1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Desarrollo de aplicación que reciba la señal de auxilio de la pulsera para la policía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Software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Honorarios de los desarrolladores de la aplicación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Ingenieros en informática y desarrollo de software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extLst>
                  <a:ext uri="{0D108BD9-81ED-4DB2-BD59-A6C34878D82A}">
                    <a16:rowId xmlns:a16="http://schemas.microsoft.com/office/drawing/2014/main" val="866276864"/>
                  </a:ext>
                </a:extLst>
              </a:tr>
              <a:tr h="159161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Tarea 4.2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Capacitación de policía municipal para uso de aplicación de pulsera anti asaltos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Computadora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Power point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-------------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Persona que impartirá capacitación.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 </a:t>
                      </a:r>
                      <a:endParaRPr lang="es-MX" sz="7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</a:rPr>
                        <a:t>Elementos de la policía</a:t>
                      </a:r>
                      <a:endParaRPr lang="es-MX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52" marR="41452" marT="0" marB="0"/>
                </a:tc>
                <a:extLst>
                  <a:ext uri="{0D108BD9-81ED-4DB2-BD59-A6C34878D82A}">
                    <a16:rowId xmlns:a16="http://schemas.microsoft.com/office/drawing/2014/main" val="221438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97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BB9A258-BE1B-47CB-B401-9EADB5AB5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475680"/>
              </p:ext>
            </p:extLst>
          </p:nvPr>
        </p:nvGraphicFramePr>
        <p:xfrm>
          <a:off x="265042" y="106365"/>
          <a:ext cx="11608906" cy="6546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6913">
                  <a:extLst>
                    <a:ext uri="{9D8B030D-6E8A-4147-A177-3AD203B41FA5}">
                      <a16:colId xmlns:a16="http://schemas.microsoft.com/office/drawing/2014/main" val="2897010150"/>
                    </a:ext>
                  </a:extLst>
                </a:gridCol>
                <a:gridCol w="2116913">
                  <a:extLst>
                    <a:ext uri="{9D8B030D-6E8A-4147-A177-3AD203B41FA5}">
                      <a16:colId xmlns:a16="http://schemas.microsoft.com/office/drawing/2014/main" val="4176615204"/>
                    </a:ext>
                  </a:extLst>
                </a:gridCol>
                <a:gridCol w="1805028">
                  <a:extLst>
                    <a:ext uri="{9D8B030D-6E8A-4147-A177-3AD203B41FA5}">
                      <a16:colId xmlns:a16="http://schemas.microsoft.com/office/drawing/2014/main" val="1219932545"/>
                    </a:ext>
                  </a:extLst>
                </a:gridCol>
                <a:gridCol w="1784562">
                  <a:extLst>
                    <a:ext uri="{9D8B030D-6E8A-4147-A177-3AD203B41FA5}">
                      <a16:colId xmlns:a16="http://schemas.microsoft.com/office/drawing/2014/main" val="3717936800"/>
                    </a:ext>
                  </a:extLst>
                </a:gridCol>
                <a:gridCol w="1892745">
                  <a:extLst>
                    <a:ext uri="{9D8B030D-6E8A-4147-A177-3AD203B41FA5}">
                      <a16:colId xmlns:a16="http://schemas.microsoft.com/office/drawing/2014/main" val="1377512018"/>
                    </a:ext>
                  </a:extLst>
                </a:gridCol>
                <a:gridCol w="1892745">
                  <a:extLst>
                    <a:ext uri="{9D8B030D-6E8A-4147-A177-3AD203B41FA5}">
                      <a16:colId xmlns:a16="http://schemas.microsoft.com/office/drawing/2014/main" val="616517525"/>
                    </a:ext>
                  </a:extLst>
                </a:gridCol>
              </a:tblGrid>
              <a:tr h="184873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Tercera fase: Actividades de concreción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948242"/>
                  </a:ext>
                </a:extLst>
              </a:tr>
              <a:tr h="378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Actividades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Tareas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Recursos materiales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Recursos tecnológicos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Recursos financieros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Recursos humanos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extLst>
                  <a:ext uri="{0D108BD9-81ED-4DB2-BD59-A6C34878D82A}">
                    <a16:rowId xmlns:a16="http://schemas.microsoft.com/office/drawing/2014/main" val="20311526"/>
                  </a:ext>
                </a:extLst>
              </a:tr>
              <a:tr h="115572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Actividad 5</a:t>
                      </a:r>
                      <a:endParaRPr lang="es-MX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Dar a conocer y distribuir la pulsera anti asaltos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Tarea 5.1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Pedir apoyo al gobierno para reducir el costo de la pulsera 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-------------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-------------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Que el gobierno absorba el 50% de costo de la pulsera.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Mi persona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Personas del gobierno de mi comunidad.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extLst>
                  <a:ext uri="{0D108BD9-81ED-4DB2-BD59-A6C34878D82A}">
                    <a16:rowId xmlns:a16="http://schemas.microsoft.com/office/drawing/2014/main" val="1581953693"/>
                  </a:ext>
                </a:extLst>
              </a:tr>
              <a:tr h="173846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Tarea 5.2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Informar a la sociedad en general de la intención de la pulsera tecnológica anti asaltos y su costo.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Computadora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Folletos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Cartelones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Redes sociales: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Facebook, WhatsApp, you tube, etc.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Gastos en papel e imprenta para folletos y cartelones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Mi persona y personal con conocimientos en publicidad.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extLst>
                  <a:ext uri="{0D108BD9-81ED-4DB2-BD59-A6C34878D82A}">
                    <a16:rowId xmlns:a16="http://schemas.microsoft.com/office/drawing/2014/main" val="580226654"/>
                  </a:ext>
                </a:extLst>
              </a:tr>
              <a:tr h="134996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Actividad 6</a:t>
                      </a:r>
                      <a:endParaRPr lang="es-MX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Activar comienzo de proyecto de la pulsera tecnológica anti asaltos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Tarea 6.1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Arranque del uso de la pulsera tecnológica anti asaltos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Pulseras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Celular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-Acceso a internet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 Aplicación móvil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 software de rastreo vía GPS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Gastos en el mantenimiento de proyecto en genera.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Mi persona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Policía de mi comunidad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Personas en general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extLst>
                  <a:ext uri="{0D108BD9-81ED-4DB2-BD59-A6C34878D82A}">
                    <a16:rowId xmlns:a16="http://schemas.microsoft.com/office/drawing/2014/main" val="1321299336"/>
                  </a:ext>
                </a:extLst>
              </a:tr>
              <a:tr h="173846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Tarea 6.2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Realizar una investigación acerca de la reducción de asaltos debido a la pulsera tecnológica anti asaltos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Computadora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Encuestas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Entrevistas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-Acceso a internet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-Uso de redes sociales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-------------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Mi persona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Personal del gobierno con acceso a historial delictivo.</a:t>
                      </a:r>
                      <a:endParaRPr lang="es-MX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16" marR="56116" marT="0" marB="0"/>
                </a:tc>
                <a:extLst>
                  <a:ext uri="{0D108BD9-81ED-4DB2-BD59-A6C34878D82A}">
                    <a16:rowId xmlns:a16="http://schemas.microsoft.com/office/drawing/2014/main" val="140051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43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B724A55C-4589-4654-B46D-08348C19550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4" t="8754" r="20740" b="4609"/>
          <a:stretch/>
        </p:blipFill>
        <p:spPr bwMode="auto">
          <a:xfrm>
            <a:off x="318052" y="106017"/>
            <a:ext cx="11714922" cy="66045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816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C73BA-99B2-4E62-BA08-E2EFA242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212035"/>
            <a:ext cx="11754678" cy="4081669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Muy buen día a todos los presentes que estén visualizando este video, me presento, mi nombre es José Escalante Tovar, mi facilitadora: María Esmeralda Arreola Marín. estoy cursando el módulo 23 Tecnologías emergentes para la administración y la gestión, de prepa en línea sep. bien, en este video, daré respuesta a tres preguntas correspondientes a la actividad Fase 3: Organización. Actividades, tareas, recursos y procesos, correspondiente a la segunda semana del módulo 23.</a:t>
            </a:r>
          </a:p>
          <a:p>
            <a:r>
              <a:rPr lang="es-MX" dirty="0"/>
              <a:t> Primera pregunta.</a:t>
            </a:r>
          </a:p>
          <a:p>
            <a:pPr lvl="0"/>
            <a:r>
              <a:rPr lang="es-MX" dirty="0"/>
              <a:t>¿Cuál de los recursos que se requieren para llevar a cabo un proyecto es el más importante y por qué?</a:t>
            </a:r>
          </a:p>
          <a:p>
            <a:r>
              <a:rPr lang="es-MX" dirty="0"/>
              <a:t>Considero que el recurso mas importante para llevar a cabo dicha tarea es el de recursos humanos, porque primeramente, para que exista una idea o proyecto es necesaria la persona para que la visualice, para que se lleve a cabo, son necesarias las personas para que las desarrolles y las distribuyan, y para ser consumidas, son necesarios las personas quienes las usaran. En resumidas cuentas, considero que sin los recursos humanos difícilmente existirían los demás recursos. 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2" descr="Resultado de imagen para personas creando ideas">
            <a:extLst>
              <a:ext uri="{FF2B5EF4-FFF2-40B4-BE49-F238E27FC236}">
                <a16:creationId xmlns:a16="http://schemas.microsoft.com/office/drawing/2014/main" id="{B4803358-B892-4E32-B07E-F8FE2E8D3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3" y="3892825"/>
            <a:ext cx="3193774" cy="275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sultado de imagen para personas desarrollando trabajos">
            <a:extLst>
              <a:ext uri="{FF2B5EF4-FFF2-40B4-BE49-F238E27FC236}">
                <a16:creationId xmlns:a16="http://schemas.microsoft.com/office/drawing/2014/main" id="{A240C7B3-1FA0-4EDB-BDDD-91FFD8B60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123" y="3892825"/>
            <a:ext cx="3048000" cy="258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Imagen relacionada">
            <a:extLst>
              <a:ext uri="{FF2B5EF4-FFF2-40B4-BE49-F238E27FC236}">
                <a16:creationId xmlns:a16="http://schemas.microsoft.com/office/drawing/2014/main" id="{5531587A-4739-4A40-9F2C-2C332DD57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062" y="3892825"/>
            <a:ext cx="3236842" cy="2587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11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C73BA-99B2-4E62-BA08-E2EFA242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212035"/>
            <a:ext cx="11754678" cy="4002156"/>
          </a:xfrm>
        </p:spPr>
        <p:txBody>
          <a:bodyPr>
            <a:normAutofit/>
          </a:bodyPr>
          <a:lstStyle/>
          <a:p>
            <a:r>
              <a:rPr lang="es-MX" dirty="0"/>
              <a:t>Segunda pregunta.</a:t>
            </a:r>
          </a:p>
          <a:p>
            <a:pPr lvl="0"/>
            <a:r>
              <a:rPr lang="es-MX" dirty="0"/>
              <a:t>¿Por qué es importante definir los recursos que se requieren para la realización de las tareas?</a:t>
            </a:r>
          </a:p>
          <a:p>
            <a:r>
              <a:rPr lang="es-MX" dirty="0"/>
              <a:t>Porque considero que es importante tener una buena organización de lo que vamos a requerir para desarrollar nuestro proyecto y definir por separado el tipo de recursos necesitaremos para la concertación de dicho proyecto será fundamental para no tener una encrucijada a la hora de elaborar nuestro proyecto, caso contrario de tener establecido y organizado todo sabremos perfectamente que necesitaremos para elaborar nuestro proyecto.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2" descr="Resultado de imagen para caos de ideas">
            <a:extLst>
              <a:ext uri="{FF2B5EF4-FFF2-40B4-BE49-F238E27FC236}">
                <a16:creationId xmlns:a16="http://schemas.microsoft.com/office/drawing/2014/main" id="{87202EF3-E575-45BB-9442-7B40B55A5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19" y="4200939"/>
            <a:ext cx="2667207" cy="21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sultado de imagen para caos de ideas">
            <a:extLst>
              <a:ext uri="{FF2B5EF4-FFF2-40B4-BE49-F238E27FC236}">
                <a16:creationId xmlns:a16="http://schemas.microsoft.com/office/drawing/2014/main" id="{FBEE276F-9054-4D5D-A63F-C6BF33F73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010" y="4187687"/>
            <a:ext cx="3036267" cy="21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Resultado de imagen para recursos materiales tecnicos y humanos">
            <a:extLst>
              <a:ext uri="{FF2B5EF4-FFF2-40B4-BE49-F238E27FC236}">
                <a16:creationId xmlns:a16="http://schemas.microsoft.com/office/drawing/2014/main" id="{0E1F535B-6357-4B27-8DAF-7DA2F10A7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155" y="4214191"/>
            <a:ext cx="3036268" cy="21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48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C73BA-99B2-4E62-BA08-E2EFA242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212035"/>
            <a:ext cx="11754678" cy="3034748"/>
          </a:xfrm>
        </p:spPr>
        <p:txBody>
          <a:bodyPr>
            <a:normAutofit fontScale="70000" lnSpcReduction="20000"/>
          </a:bodyPr>
          <a:lstStyle/>
          <a:p>
            <a:r>
              <a:rPr lang="es-MX" dirty="0"/>
              <a:t>Tercera pregunta</a:t>
            </a:r>
          </a:p>
          <a:p>
            <a:pPr lvl="0"/>
            <a:r>
              <a:rPr lang="es-MX" dirty="0"/>
              <a:t>¿Cuál es la utilidad de un diagrama de flujo de los procesos que implica la realización de las actividades? Menciona dos ventajas de hacerlo para tu proyecto.</a:t>
            </a:r>
          </a:p>
          <a:p>
            <a:r>
              <a:rPr lang="es-MX" dirty="0"/>
              <a:t>Considero que la principal utilidad es para documentar un programa complejo y extenso, en el cual se pueden plasmar los elementos claves que ayudaran a la comprensión de lo que se pretende comunicar o transmitir.</a:t>
            </a:r>
          </a:p>
          <a:p>
            <a:r>
              <a:rPr lang="es-MX" dirty="0"/>
              <a:t>Para mi caso considero que en mi proyecto al ser algo complejo puedo utilizar el diagrama de flujo para plasmar las metas y objetivos de una manera mas concreta y resumida, de igual manera me ayuda a tener claro cuáles serán los principales puntos a desarrollar sin tener que desviarme a puntos que me puedan ocasionar retrasos o en peor de los casos a desviarme de las metas y objetivo principal de mi proyecto. </a:t>
            </a:r>
          </a:p>
          <a:p>
            <a:r>
              <a:rPr lang="es-MX" dirty="0"/>
              <a:t>Sin mas por el momento, me despido, ¡saludos!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Marcador de contenido 4">
            <a:extLst>
              <a:ext uri="{FF2B5EF4-FFF2-40B4-BE49-F238E27FC236}">
                <a16:creationId xmlns:a16="http://schemas.microsoft.com/office/drawing/2014/main" id="{C5C285A9-F2B5-49D0-9302-CBE466A3AD78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4" t="8754" r="20740" b="4609"/>
          <a:stretch/>
        </p:blipFill>
        <p:spPr bwMode="auto">
          <a:xfrm>
            <a:off x="808383" y="3101010"/>
            <a:ext cx="10827026" cy="35449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6418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89FCC5-0E64-406F-A56E-01529111E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460500"/>
          </a:xfrm>
        </p:spPr>
        <p:txBody>
          <a:bodyPr/>
          <a:lstStyle/>
          <a:p>
            <a:r>
              <a:rPr lang="es-MX" dirty="0"/>
              <a:t>                        Link de mi video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FEE503-3FF4-4C56-851C-30DECF440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MX" dirty="0">
              <a:hlinkClick r:id="rId2"/>
            </a:endParaRPr>
          </a:p>
          <a:p>
            <a:pPr marL="0" indent="0" algn="ctr">
              <a:buNone/>
            </a:pPr>
            <a:endParaRPr lang="es-MX" dirty="0">
              <a:hlinkClick r:id="rId2"/>
            </a:endParaRPr>
          </a:p>
          <a:p>
            <a:pPr marL="0" indent="0" algn="ctr">
              <a:buNone/>
            </a:pPr>
            <a:endParaRPr lang="es-MX" dirty="0">
              <a:hlinkClick r:id="rId2"/>
            </a:endParaRPr>
          </a:p>
          <a:p>
            <a:pPr marL="0" indent="0" algn="ctr">
              <a:buNone/>
            </a:pPr>
            <a:r>
              <a:rPr lang="es-MX" dirty="0">
                <a:hlinkClick r:id="rId2"/>
              </a:rPr>
              <a:t>https://youtu.be/T3mFwT0izr0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8364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1016</Words>
  <Application>Microsoft Office PowerPoint</Application>
  <PresentationFormat>Panorámica</PresentationFormat>
  <Paragraphs>178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Fase 3: Organización. Actividades, tareas, recursos y procesos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    Link de mi video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3: Organización. Actividades, tareas, recursos y procesos</dc:title>
  <dc:creator>Escalante Tovar</dc:creator>
  <cp:lastModifiedBy>Escalante Tovar</cp:lastModifiedBy>
  <cp:revision>8</cp:revision>
  <dcterms:created xsi:type="dcterms:W3CDTF">2019-07-11T15:39:20Z</dcterms:created>
  <dcterms:modified xsi:type="dcterms:W3CDTF">2019-07-22T03:38:56Z</dcterms:modified>
</cp:coreProperties>
</file>