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5"/>
  </p:notesMasterIdLst>
  <p:handoutMasterIdLst>
    <p:handoutMasterId r:id="rId16"/>
  </p:handoutMasterIdLst>
  <p:sldIdLst>
    <p:sldId id="265" r:id="rId5"/>
    <p:sldId id="310" r:id="rId6"/>
    <p:sldId id="314" r:id="rId7"/>
    <p:sldId id="319" r:id="rId8"/>
    <p:sldId id="322" r:id="rId9"/>
    <p:sldId id="323" r:id="rId10"/>
    <p:sldId id="315" r:id="rId11"/>
    <p:sldId id="321" r:id="rId12"/>
    <p:sldId id="320" r:id="rId13"/>
    <p:sldId id="317" r:id="rId14"/>
  </p:sldIdLst>
  <p:sldSz cx="12188825" cy="6858000"/>
  <p:notesSz cx="6858000" cy="9144000"/>
  <p:custDataLst>
    <p:tags r:id="rId17"/>
  </p:custDataLst>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9" autoAdjust="0"/>
  </p:normalViewPr>
  <p:slideViewPr>
    <p:cSldViewPr showGuides="1">
      <p:cViewPr varScale="1">
        <p:scale>
          <a:sx n="72" d="100"/>
          <a:sy n="72" d="100"/>
        </p:scale>
        <p:origin x="660" y="7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DA61EFE9-9F30-4528-BDDA-C859CD15CA56}" type="datetime1">
              <a:rPr lang="es-ES" smtClean="0"/>
              <a:t>07/07/2019</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es-ES"/>
              <a:pPr algn="r" rtl="0"/>
              <a:t>‹Nº›</a:t>
            </a:fld>
            <a:endParaRPr lang="es-ES"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27373BEA-F5F3-4B6E-BA6B-D76E24101839}" type="datetime1">
              <a:rPr lang="es-ES" smtClean="0"/>
              <a:pPr/>
              <a:t>07/07/2019</a:t>
            </a:fld>
            <a:endParaRPr lang="es-ES"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es-ES" smtClean="0"/>
              <a:pPr/>
              <a:t>‹Nº›</a:t>
            </a:fld>
            <a:endParaRPr lang="es-E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s-ES" noProof="0"/>
              <a:t>Haga clic para modificar el estilo de subtítulo del patrón</a:t>
            </a:r>
            <a:endParaRPr lang="es-ES"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lgn="r">
              <a:defRPr/>
            </a:lvl1pPr>
          </a:lstStyle>
          <a:p>
            <a:fld id="{F1AC609F-0362-4067-A47A-9F1CA2E45A65}" type="datetime1">
              <a:rPr lang="es-ES" smtClean="0"/>
              <a:pPr/>
              <a:t>07/07/2019</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142412" y="381001"/>
            <a:ext cx="1524001" cy="5638800"/>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522412" y="381001"/>
            <a:ext cx="7391399" cy="5638800"/>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lgn="r">
              <a:defRPr/>
            </a:lvl1pPr>
          </a:lstStyle>
          <a:p>
            <a:fld id="{932AED9F-A6BB-400D-8F4D-616EB46A9405}" type="datetime1">
              <a:rPr lang="es-ES" smtClean="0"/>
              <a:pPr/>
              <a:t>07/07/2019</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lgn="r">
              <a:defRPr/>
            </a:lvl1pPr>
          </a:lstStyle>
          <a:p>
            <a:fld id="{3D505D98-D4C1-4348-8F39-108EE2C76C21}" type="datetime1">
              <a:rPr lang="es-ES" smtClean="0"/>
              <a:pPr/>
              <a:t>07/07/2019</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posición de fecha 3"/>
          <p:cNvSpPr>
            <a:spLocks noGrp="1"/>
          </p:cNvSpPr>
          <p:nvPr>
            <p:ph type="dt" sz="half" idx="10"/>
          </p:nvPr>
        </p:nvSpPr>
        <p:spPr/>
        <p:txBody>
          <a:bodyPr rtlCol="0"/>
          <a:lstStyle>
            <a:lvl1pPr algn="r">
              <a:defRPr/>
            </a:lvl1pPr>
          </a:lstStyle>
          <a:p>
            <a:fld id="{A12EF1AF-E5B2-41DB-BFF8-672C5BBF646A}" type="datetime1">
              <a:rPr lang="es-ES" smtClean="0"/>
              <a:pPr/>
              <a:t>07/07/2019</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pPr algn="r"/>
            <a:fld id="{8E17C630-F8FA-4DCB-87FA-91D30885A2FD}" type="datetime1">
              <a:rPr lang="es-ES" smtClean="0"/>
              <a:pPr algn="r"/>
              <a:t>07/07/2019</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A013F82-EE5E-44EE-A61D-E31C6657F26F}" type="slidenum">
              <a:rPr lang="es-ES" noProof="0" smtClean="0"/>
              <a:t>‹Nº›</a:t>
            </a:fld>
            <a:endParaRPr lang="es-ES"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p:txBody>
          <a:bodyPr rtlCol="0"/>
          <a:lstStyle>
            <a:lvl1pPr algn="r">
              <a:defRPr/>
            </a:lvl1pPr>
          </a:lstStyle>
          <a:p>
            <a:fld id="{724076C6-356A-48AB-A8EF-572AE4A11929}" type="datetime1">
              <a:rPr lang="es-ES" smtClean="0"/>
              <a:pPr/>
              <a:t>07/07/2019</a:t>
            </a:fld>
            <a:endParaRPr lang="es-ES"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rtl="0"/>
            <a:fld id="{2A013F82-EE5E-44EE-A61D-E31C6657F26F}" type="slidenum">
              <a:rPr lang="es-ES" noProof="0" smtClean="0"/>
              <a:t>‹Nº›</a:t>
            </a:fld>
            <a:endParaRPr lang="es-ES"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lgn="r">
              <a:defRPr/>
            </a:lvl1pPr>
          </a:lstStyle>
          <a:p>
            <a:fld id="{E4A686D9-BDBD-4090-B19D-04E04F3CB648}" type="datetime1">
              <a:rPr lang="es-ES" smtClean="0"/>
              <a:pPr/>
              <a:t>07/07/2019</a:t>
            </a:fld>
            <a:endParaRPr lang="es-ES"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bg2"/>
        </a:solidFill>
        <a:effectLst/>
      </p:bgPr>
    </p:bg>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lgn="r">
              <a:defRPr/>
            </a:lvl1pPr>
          </a:lstStyle>
          <a:p>
            <a:fld id="{D1B4D0FB-1285-4974-8D4E-BCFCC0FA7978}" type="datetime1">
              <a:rPr lang="es-ES" smtClean="0"/>
              <a:pPr/>
              <a:t>07/07/2019</a:t>
            </a:fld>
            <a:endParaRPr lang="es-ES"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a:t>Haga clic para modificar los estilos de texto del patrón</a:t>
            </a:r>
          </a:p>
        </p:txBody>
      </p:sp>
      <p:sp>
        <p:nvSpPr>
          <p:cNvPr id="5" name="Marcador de posición de fecha 4"/>
          <p:cNvSpPr>
            <a:spLocks noGrp="1"/>
          </p:cNvSpPr>
          <p:nvPr>
            <p:ph type="dt" sz="half" idx="10"/>
          </p:nvPr>
        </p:nvSpPr>
        <p:spPr/>
        <p:txBody>
          <a:bodyPr rtlCol="0"/>
          <a:lstStyle>
            <a:lvl1pPr algn="r">
              <a:defRPr/>
            </a:lvl1pPr>
          </a:lstStyle>
          <a:p>
            <a:fld id="{9C3D96D5-80C9-4ED7-89C2-CE590C3C6CB2}" type="datetime1">
              <a:rPr lang="es-ES" smtClean="0"/>
              <a:pPr/>
              <a:t>07/07/2019</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A013F82-EE5E-44EE-A61D-E31C6657F26F}" type="slidenum">
              <a:rPr lang="es-ES" noProof="0"/>
              <a:t>‹Nº›</a:t>
            </a:fld>
            <a:endParaRPr lang="es-ES"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osición de imagen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dirty="0"/>
              <a:t>Haga clic en el icono para agregar una imagen</a:t>
            </a:r>
          </a:p>
        </p:txBody>
      </p:sp>
      <p:sp>
        <p:nvSpPr>
          <p:cNvPr id="2" name="Título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a:t>Haga clic para modificar los estilos de texto del patrón</a:t>
            </a:r>
          </a:p>
        </p:txBody>
      </p:sp>
      <p:sp>
        <p:nvSpPr>
          <p:cNvPr id="5" name="Marcador de posición de fecha 4"/>
          <p:cNvSpPr>
            <a:spLocks noGrp="1"/>
          </p:cNvSpPr>
          <p:nvPr>
            <p:ph type="dt" sz="half" idx="10"/>
          </p:nvPr>
        </p:nvSpPr>
        <p:spPr/>
        <p:txBody>
          <a:bodyPr rtlCol="0"/>
          <a:lstStyle>
            <a:lvl1pPr algn="r">
              <a:defRPr/>
            </a:lvl1pPr>
          </a:lstStyle>
          <a:p>
            <a:fld id="{DA911BAB-2490-48FD-81BA-E5EB85DA87AE}" type="datetime1">
              <a:rPr lang="es-ES" smtClean="0"/>
              <a:pPr/>
              <a:t>07/07/2019</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A013F82-EE5E-44EE-A61D-E31C6657F26F}" type="slidenum">
              <a:rPr lang="es-ES" noProof="0"/>
              <a:pPr rtl="0"/>
              <a:t>‹Nº›</a:t>
            </a:fld>
            <a:endParaRPr lang="es-ES"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algn="r"/>
            <a:fld id="{7170E197-1079-4777-8273-53286CD6A787}" type="datetime1">
              <a:rPr lang="es-ES" smtClean="0"/>
              <a:pPr algn="r"/>
              <a:t>07/07/2019</a:t>
            </a:fld>
            <a:endParaRPr lang="es-ES" dirty="0"/>
          </a:p>
        </p:txBody>
      </p:sp>
      <p:sp>
        <p:nvSpPr>
          <p:cNvPr id="5" name="Marcador de posición de pie de página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es-ES" smtClean="0"/>
              <a:pPr/>
              <a:t>‹Nº›</a:t>
            </a:fld>
            <a:endParaRPr lang="es-E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file:///C:\Users\Escalante%20Tovar\Downloads\M23_U1.pdf" TargetMode="External"/><Relationship Id="rId2" Type="http://schemas.openxmlformats.org/officeDocument/2006/relationships/hyperlink" Target="https://youtu.be/n2l-UlboX2Q"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3790156" y="3933056"/>
            <a:ext cx="8229600" cy="2086744"/>
          </a:xfrm>
        </p:spPr>
        <p:txBody>
          <a:bodyPr rtlCol="0">
            <a:normAutofit fontScale="70000" lnSpcReduction="20000"/>
          </a:bodyPr>
          <a:lstStyle/>
          <a:p>
            <a:r>
              <a:rPr lang="es-MX" b="1" dirty="0">
                <a:solidFill>
                  <a:schemeClr val="tx1">
                    <a:lumMod val="75000"/>
                  </a:schemeClr>
                </a:solidFill>
              </a:rPr>
              <a:t>Nombre: José Escalante Tovar</a:t>
            </a:r>
          </a:p>
          <a:p>
            <a:endParaRPr lang="es-MX" b="1" dirty="0">
              <a:solidFill>
                <a:schemeClr val="tx1">
                  <a:lumMod val="75000"/>
                </a:schemeClr>
              </a:solidFill>
            </a:endParaRPr>
          </a:p>
          <a:p>
            <a:r>
              <a:rPr lang="es-MX" b="1" dirty="0">
                <a:solidFill>
                  <a:schemeClr val="tx1">
                    <a:lumMod val="75000"/>
                  </a:schemeClr>
                </a:solidFill>
              </a:rPr>
              <a:t>Facilitador: María Esmeralda Arreola Marín</a:t>
            </a:r>
          </a:p>
          <a:p>
            <a:r>
              <a:rPr lang="es-MX" b="1" dirty="0">
                <a:solidFill>
                  <a:schemeClr val="tx1">
                    <a:lumMod val="75000"/>
                  </a:schemeClr>
                </a:solidFill>
              </a:rPr>
              <a:t>   </a:t>
            </a:r>
          </a:p>
          <a:p>
            <a:r>
              <a:rPr lang="es-MX" b="1" dirty="0">
                <a:solidFill>
                  <a:schemeClr val="tx1">
                    <a:lumMod val="75000"/>
                  </a:schemeClr>
                </a:solidFill>
              </a:rPr>
              <a:t>Grupo: M23C2G11-023</a:t>
            </a:r>
          </a:p>
          <a:p>
            <a:endParaRPr lang="es-MX" b="1" dirty="0">
              <a:solidFill>
                <a:schemeClr val="tx1">
                  <a:lumMod val="75000"/>
                </a:schemeClr>
              </a:solidFill>
            </a:endParaRPr>
          </a:p>
          <a:p>
            <a:r>
              <a:rPr lang="es-MX" b="1" dirty="0">
                <a:solidFill>
                  <a:schemeClr val="tx1">
                    <a:lumMod val="75000"/>
                  </a:schemeClr>
                </a:solidFill>
              </a:rPr>
              <a:t>Módulo 23. Tecnologías emergentes para la administración y gestión</a:t>
            </a:r>
          </a:p>
          <a:p>
            <a:endParaRPr lang="es-MX" b="1" dirty="0">
              <a:solidFill>
                <a:schemeClr val="tx1">
                  <a:lumMod val="75000"/>
                </a:schemeClr>
              </a:solidFill>
            </a:endParaRPr>
          </a:p>
          <a:p>
            <a:r>
              <a:rPr lang="es-MX" b="1" dirty="0">
                <a:solidFill>
                  <a:schemeClr val="tx1">
                    <a:lumMod val="75000"/>
                  </a:schemeClr>
                </a:solidFill>
              </a:rPr>
              <a:t>Semana 1. Actividad integradora 1</a:t>
            </a:r>
          </a:p>
          <a:p>
            <a:endParaRPr lang="es-MX" b="1" dirty="0">
              <a:solidFill>
                <a:schemeClr val="tx1">
                  <a:lumMod val="75000"/>
                </a:schemeClr>
              </a:solidFill>
            </a:endParaRPr>
          </a:p>
          <a:p>
            <a:r>
              <a:rPr lang="es-MX" b="1" dirty="0">
                <a:solidFill>
                  <a:schemeClr val="tx1">
                    <a:lumMod val="75000"/>
                  </a:schemeClr>
                </a:solidFill>
              </a:rPr>
              <a:t>Fecha: 06/07/2019</a:t>
            </a:r>
          </a:p>
        </p:txBody>
      </p:sp>
      <p:pic>
        <p:nvPicPr>
          <p:cNvPr id="5" name="Imagen 4">
            <a:extLst>
              <a:ext uri="{FF2B5EF4-FFF2-40B4-BE49-F238E27FC236}">
                <a16:creationId xmlns:a16="http://schemas.microsoft.com/office/drawing/2014/main" id="{A60D4647-10D6-4548-88B1-E2F9C4E25029}"/>
              </a:ext>
            </a:extLst>
          </p:cNvPr>
          <p:cNvPicPr>
            <a:picLocks noChangeAspect="1"/>
          </p:cNvPicPr>
          <p:nvPr/>
        </p:nvPicPr>
        <p:blipFill rotWithShape="1">
          <a:blip r:embed="rId4">
            <a:extLst>
              <a:ext uri="{28A0092B-C50C-407E-A947-70E740481C1C}">
                <a14:useLocalDpi xmlns:a14="http://schemas.microsoft.com/office/drawing/2010/main" val="0"/>
              </a:ext>
            </a:extLst>
          </a:blip>
          <a:srcRect l="17647"/>
          <a:stretch/>
        </p:blipFill>
        <p:spPr>
          <a:xfrm>
            <a:off x="169069" y="3716288"/>
            <a:ext cx="3554659" cy="2520280"/>
          </a:xfrm>
          <a:prstGeom prst="rect">
            <a:avLst/>
          </a:prstGeom>
        </p:spPr>
      </p:pic>
      <p:sp>
        <p:nvSpPr>
          <p:cNvPr id="2" name="Rectángulo 1">
            <a:extLst>
              <a:ext uri="{FF2B5EF4-FFF2-40B4-BE49-F238E27FC236}">
                <a16:creationId xmlns:a16="http://schemas.microsoft.com/office/drawing/2014/main" id="{AE3E6ACC-D01D-48AE-9212-7ED218411486}"/>
              </a:ext>
            </a:extLst>
          </p:cNvPr>
          <p:cNvSpPr/>
          <p:nvPr/>
        </p:nvSpPr>
        <p:spPr>
          <a:xfrm>
            <a:off x="169069" y="980728"/>
            <a:ext cx="11882662" cy="1938992"/>
          </a:xfrm>
          <a:prstGeom prst="rect">
            <a:avLst/>
          </a:prstGeom>
          <a:noFill/>
        </p:spPr>
        <p:txBody>
          <a:bodyPr wrap="square" lIns="91440" tIns="45720" rIns="91440" bIns="45720">
            <a:spAutoFit/>
          </a:bodyPr>
          <a:lstStyle/>
          <a:p>
            <a:pPr algn="ctr"/>
            <a:r>
              <a:rPr lang="es-MX"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Fase 1: Planeación. Objetivos-metas</a:t>
            </a:r>
          </a:p>
        </p:txBody>
      </p:sp>
      <p:pic>
        <p:nvPicPr>
          <p:cNvPr id="3" name="Alphaville Forever Young[Mimp3.TV]">
            <a:hlinkClick r:id="" action="ppaction://media"/>
            <a:extLst>
              <a:ext uri="{FF2B5EF4-FFF2-40B4-BE49-F238E27FC236}">
                <a16:creationId xmlns:a16="http://schemas.microsoft.com/office/drawing/2014/main" id="{CBC2B102-995C-497A-BBB4-DA2F271C57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18948" y="49696"/>
            <a:ext cx="609600" cy="609600"/>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15000">
        <p15:prstTrans prst="curtains"/>
      </p:transition>
    </mc:Choice>
    <mc:Fallback>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500"/>
                                        <p:tgtEl>
                                          <p:spTgt spid="2"/>
                                        </p:tgtEl>
                                      </p:cBhvr>
                                    </p:animEffect>
                                    <p:anim calcmode="lin" valueType="num">
                                      <p:cBhvr>
                                        <p:cTn id="12" dur="1500" fill="hold"/>
                                        <p:tgtEl>
                                          <p:spTgt spid="2"/>
                                        </p:tgtEl>
                                        <p:attrNameLst>
                                          <p:attrName>ppt_x</p:attrName>
                                        </p:attrNameLst>
                                      </p:cBhvr>
                                      <p:tavLst>
                                        <p:tav tm="0">
                                          <p:val>
                                            <p:strVal val="#ppt_x"/>
                                          </p:val>
                                        </p:tav>
                                        <p:tav tm="100000">
                                          <p:val>
                                            <p:strVal val="#ppt_x"/>
                                          </p:val>
                                        </p:tav>
                                      </p:tavLst>
                                    </p:anim>
                                    <p:anim calcmode="lin" valueType="num">
                                      <p:cBhvr>
                                        <p:cTn id="13"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additive="base">
                                        <p:cTn id="4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 calcmode="lin" valueType="num">
                                      <p:cBhvr additive="base">
                                        <p:cTn id="4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10" end="10"/>
                                            </p:txEl>
                                          </p:spTgt>
                                        </p:tgtEl>
                                        <p:attrNameLst>
                                          <p:attrName>style.visibility</p:attrName>
                                        </p:attrNameLst>
                                      </p:cBhvr>
                                      <p:to>
                                        <p:strVal val="visible"/>
                                      </p:to>
                                    </p:set>
                                    <p:anim calcmode="lin" valueType="num">
                                      <p:cBhvr additive="base">
                                        <p:cTn id="54"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2000"/>
                                        <p:tgtEl>
                                          <p:spTgt spid="5"/>
                                        </p:tgtEl>
                                      </p:cBhvr>
                                    </p:animEffect>
                                    <p:anim calcmode="lin" valueType="num">
                                      <p:cBhvr>
                                        <p:cTn id="61" dur="2000" fill="hold"/>
                                        <p:tgtEl>
                                          <p:spTgt spid="5"/>
                                        </p:tgtEl>
                                        <p:attrNameLst>
                                          <p:attrName>ppt_w</p:attrName>
                                        </p:attrNameLst>
                                      </p:cBhvr>
                                      <p:tavLst>
                                        <p:tav tm="0" fmla="#ppt_w*sin(2.5*pi*$)">
                                          <p:val>
                                            <p:fltVal val="0"/>
                                          </p:val>
                                        </p:tav>
                                        <p:tav tm="100000">
                                          <p:val>
                                            <p:fltVal val="1"/>
                                          </p:val>
                                        </p:tav>
                                      </p:tavLst>
                                    </p:anim>
                                    <p:anim calcmode="lin" valueType="num">
                                      <p:cBhvr>
                                        <p:cTn id="6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3" repeatCount="indefinite" fill="hold" display="0">
                  <p:stCondLst>
                    <p:cond delay="indefinite"/>
                  </p:stCondLst>
                  <p:endCondLst>
                    <p:cond evt="onStopAudio" delay="0">
                      <p:tgtEl>
                        <p:sldTgt/>
                      </p:tgtEl>
                    </p:cond>
                  </p:endCondLst>
                </p:cTn>
                <p:tgtEl>
                  <p:spTgt spid="3"/>
                </p:tgtEl>
              </p:cMediaNode>
            </p:audio>
          </p:childTnLst>
        </p:cTn>
      </p:par>
    </p:tnLst>
    <p:bldLst>
      <p:bldP spid="4"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2D952DF-BEBB-4E2F-B8CB-0C1575ED1110}"/>
              </a:ext>
            </a:extLst>
          </p:cNvPr>
          <p:cNvSpPr txBox="1"/>
          <p:nvPr/>
        </p:nvSpPr>
        <p:spPr>
          <a:xfrm>
            <a:off x="1269876" y="836712"/>
            <a:ext cx="8928992" cy="523220"/>
          </a:xfrm>
          <a:prstGeom prst="rect">
            <a:avLst/>
          </a:prstGeom>
          <a:noFill/>
        </p:spPr>
        <p:txBody>
          <a:bodyPr wrap="square" rtlCol="0">
            <a:spAutoFit/>
          </a:bodyPr>
          <a:lstStyle/>
          <a:p>
            <a:r>
              <a:rPr lang="es-MX" sz="2800" dirty="0"/>
              <a:t>                                             Referencias:</a:t>
            </a:r>
          </a:p>
        </p:txBody>
      </p:sp>
      <p:sp>
        <p:nvSpPr>
          <p:cNvPr id="3" name="CuadroTexto 2">
            <a:extLst>
              <a:ext uri="{FF2B5EF4-FFF2-40B4-BE49-F238E27FC236}">
                <a16:creationId xmlns:a16="http://schemas.microsoft.com/office/drawing/2014/main" id="{1AA69CAE-68F5-4AA9-98AA-92889C27F552}"/>
              </a:ext>
            </a:extLst>
          </p:cNvPr>
          <p:cNvSpPr txBox="1"/>
          <p:nvPr/>
        </p:nvSpPr>
        <p:spPr>
          <a:xfrm>
            <a:off x="1269876" y="1844824"/>
            <a:ext cx="9217024" cy="3970318"/>
          </a:xfrm>
          <a:prstGeom prst="rect">
            <a:avLst/>
          </a:prstGeom>
          <a:noFill/>
        </p:spPr>
        <p:txBody>
          <a:bodyPr wrap="square" rtlCol="0">
            <a:spAutoFit/>
          </a:bodyPr>
          <a:lstStyle/>
          <a:p>
            <a:r>
              <a:rPr lang="es-MX" dirty="0"/>
              <a:t>D.C.E. Esmeralda Arreola. (2019). Primera sesión síncrona del modulo 23. La administración y la gestión. 06 de julio de 2019, de You Tube Sitio web:</a:t>
            </a:r>
          </a:p>
          <a:p>
            <a:r>
              <a:rPr lang="es-MX" dirty="0"/>
              <a:t> </a:t>
            </a:r>
            <a:r>
              <a:rPr lang="es-MX" dirty="0">
                <a:hlinkClick r:id="rId2"/>
              </a:rPr>
              <a:t>https://youtu.be/n2l-UlboX2Q</a:t>
            </a:r>
            <a:endParaRPr lang="es-MX" dirty="0"/>
          </a:p>
          <a:p>
            <a:endParaRPr lang="es-MX" dirty="0"/>
          </a:p>
          <a:p>
            <a:r>
              <a:rPr lang="es-MX" dirty="0"/>
              <a:t>Prepa en línea sep. (2019). Modulo 23. Tecnologías emergentes para la administración y la gestión. 07 de julio de 2019, de Prepa en línea sep. Sitio web: </a:t>
            </a:r>
            <a:r>
              <a:rPr lang="es-MX" dirty="0">
                <a:hlinkClick r:id="rId3" action="ppaction://hlinkfile"/>
              </a:rPr>
              <a:t>file:///C:/Users/Escalante%20Tovar/Downloads/M23_U1.pdf</a:t>
            </a:r>
            <a:endParaRPr lang="es-MX" dirty="0"/>
          </a:p>
          <a:p>
            <a:endParaRPr lang="es-MX" dirty="0"/>
          </a:p>
          <a:p>
            <a:endParaRPr lang="es-MX" dirty="0"/>
          </a:p>
          <a:p>
            <a:endParaRPr lang="es-MX" dirty="0"/>
          </a:p>
          <a:p>
            <a:endParaRPr lang="es-MX" dirty="0"/>
          </a:p>
          <a:p>
            <a:endParaRPr lang="es-MX" dirty="0"/>
          </a:p>
          <a:p>
            <a:endParaRPr lang="es-MX" dirty="0"/>
          </a:p>
          <a:p>
            <a:endParaRPr lang="es-MX" dirty="0"/>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mc:Choice xmlns:p14="http://schemas.microsoft.com/office/powerpoint/2010/main" Requires="p14">
      <p:transition advTm="17000">
        <p14:flythrough/>
      </p:transition>
    </mc:Choice>
    <mc:Fallback>
      <p:transition advTm="1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ppt_x</p:attrName>
                                        </p:attrNameLst>
                                      </p:cBhvr>
                                      <p:tavLst>
                                        <p:tav tm="0">
                                          <p:val>
                                            <p:strVal val="#ppt_x"/>
                                          </p:val>
                                        </p:tav>
                                        <p:tav tm="100000">
                                          <p:val>
                                            <p:strVal val="#ppt_x"/>
                                          </p:val>
                                        </p:tav>
                                      </p:tavLst>
                                    </p:anim>
                                    <p:anim calcmode="lin" valueType="num">
                                      <p:cBhvr>
                                        <p:cTn id="16"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053852" y="363420"/>
            <a:ext cx="9144001" cy="671736"/>
          </a:xfrm>
        </p:spPr>
        <p:txBody>
          <a:bodyPr rtlCol="0"/>
          <a:lstStyle/>
          <a:p>
            <a:r>
              <a:rPr lang="es-MX" b="1" dirty="0"/>
              <a:t>Bienvenida tecnología, adiós inseguridad.</a:t>
            </a:r>
            <a:endParaRPr lang="es-MX" dirty="0"/>
          </a:p>
        </p:txBody>
      </p:sp>
      <p:sp>
        <p:nvSpPr>
          <p:cNvPr id="14" name="Marcador de posición de contenido 13"/>
          <p:cNvSpPr>
            <a:spLocks noGrp="1"/>
          </p:cNvSpPr>
          <p:nvPr>
            <p:ph idx="1"/>
          </p:nvPr>
        </p:nvSpPr>
        <p:spPr>
          <a:xfrm>
            <a:off x="837829" y="1196753"/>
            <a:ext cx="7488832" cy="4823048"/>
          </a:xfrm>
        </p:spPr>
        <p:txBody>
          <a:bodyPr rtlCol="0">
            <a:normAutofit fontScale="92500"/>
          </a:bodyPr>
          <a:lstStyle/>
          <a:p>
            <a:r>
              <a:rPr lang="es-MX" dirty="0"/>
              <a:t>El tema central de mi proyecto es la inseguridad que se vive en mi comunidad debido a los asaltos en las calles que se suscitan a todas horas del día, por lo que considero un tema de gran relevancia dentro de mi comunidad debido a que las personas ya no se sienten seguras de salir a las calles por miedo a ser despojadas de sus pertenencias, de aquí que nace la idea de crear o desarrollar un proyecto que ayude a las personas a sentirse mas seguras al salir a la calle y al mismo tiempo disminuir los asaltos en mi comunidad, y todo esto pretendo llevarlo a cabo analizando la problemática y aplicando soluciones innovadoras que aun no se han contemplado con el uso de la tecnología y esto será posible con la ayuda de personas independientes o ligadas a una empresa con conocimiento en desarrollo de software, y con la participación de las autoridades de mi comunidad.</a:t>
            </a:r>
          </a:p>
          <a:p>
            <a:pPr rtl="0"/>
            <a:endParaRPr lang="es-ES" dirty="0"/>
          </a:p>
        </p:txBody>
      </p:sp>
      <p:pic>
        <p:nvPicPr>
          <p:cNvPr id="3" name="Imagen 2">
            <a:extLst>
              <a:ext uri="{FF2B5EF4-FFF2-40B4-BE49-F238E27FC236}">
                <a16:creationId xmlns:a16="http://schemas.microsoft.com/office/drawing/2014/main" id="{860F9BB7-F4AA-4F17-A33B-91995919E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4174" y="1310677"/>
            <a:ext cx="2827013" cy="1743075"/>
          </a:xfrm>
          <a:prstGeom prst="rect">
            <a:avLst/>
          </a:prstGeom>
        </p:spPr>
      </p:pic>
      <p:pic>
        <p:nvPicPr>
          <p:cNvPr id="5" name="Imagen 4">
            <a:extLst>
              <a:ext uri="{FF2B5EF4-FFF2-40B4-BE49-F238E27FC236}">
                <a16:creationId xmlns:a16="http://schemas.microsoft.com/office/drawing/2014/main" id="{1B721653-6BCE-41F8-B4A4-81E8EFD1B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395" y="3121794"/>
            <a:ext cx="2755005" cy="1514475"/>
          </a:xfrm>
          <a:prstGeom prst="rect">
            <a:avLst/>
          </a:prstGeom>
        </p:spPr>
      </p:pic>
      <p:pic>
        <p:nvPicPr>
          <p:cNvPr id="7" name="Imagen 6">
            <a:extLst>
              <a:ext uri="{FF2B5EF4-FFF2-40B4-BE49-F238E27FC236}">
                <a16:creationId xmlns:a16="http://schemas.microsoft.com/office/drawing/2014/main" id="{4E2BFB05-E47C-453D-B207-E465F91DBE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707" y="4751505"/>
            <a:ext cx="2755005" cy="1743075"/>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slow" p14:dur="3000" advTm="35000">
        <p:split orient="vert"/>
      </p:transition>
    </mc:Choice>
    <mc:Fallback xmlns="">
      <p:transition spd="slow" advTm="3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25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125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100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texto 2"/>
          <p:cNvSpPr>
            <a:spLocks noGrp="1"/>
          </p:cNvSpPr>
          <p:nvPr>
            <p:ph type="body" idx="1"/>
          </p:nvPr>
        </p:nvSpPr>
        <p:spPr>
          <a:xfrm>
            <a:off x="1318697" y="1406761"/>
            <a:ext cx="8687333" cy="2087488"/>
          </a:xfrm>
        </p:spPr>
        <p:txBody>
          <a:bodyPr rtlCol="0">
            <a:normAutofit/>
          </a:bodyPr>
          <a:lstStyle/>
          <a:p>
            <a:r>
              <a:rPr lang="es-MX" dirty="0">
                <a:solidFill>
                  <a:schemeClr val="tx1"/>
                </a:solidFill>
              </a:rPr>
              <a:t>Crear un producto tecnológico en un lapso de siete meses con la colaboración de una empresa o ingenieros en desarrollo de software que ayude a la sociedad a no ser víctima de asaltos, a través de una alerta que emita una ubicación vía GPS en caso de ser asaltados</a:t>
            </a:r>
            <a:br>
              <a:rPr lang="es-MX" dirty="0"/>
            </a:br>
            <a:endParaRPr lang="es-MX" dirty="0"/>
          </a:p>
          <a:p>
            <a:pPr rtl="0"/>
            <a:endParaRPr lang="en-US" dirty="0"/>
          </a:p>
        </p:txBody>
      </p:sp>
      <p:pic>
        <p:nvPicPr>
          <p:cNvPr id="5" name="Imagen 4">
            <a:extLst>
              <a:ext uri="{FF2B5EF4-FFF2-40B4-BE49-F238E27FC236}">
                <a16:creationId xmlns:a16="http://schemas.microsoft.com/office/drawing/2014/main" id="{12B5E0EE-6AF4-40B6-9B90-8E060EE9C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996" y="3645024"/>
            <a:ext cx="6624736" cy="2880320"/>
          </a:xfrm>
          <a:prstGeom prst="rect">
            <a:avLst/>
          </a:prstGeom>
        </p:spPr>
      </p:pic>
      <p:sp>
        <p:nvSpPr>
          <p:cNvPr id="4" name="Rectángulo 3">
            <a:extLst>
              <a:ext uri="{FF2B5EF4-FFF2-40B4-BE49-F238E27FC236}">
                <a16:creationId xmlns:a16="http://schemas.microsoft.com/office/drawing/2014/main" id="{6A25C16E-4439-4B1D-8C33-694FA6E522B9}"/>
              </a:ext>
            </a:extLst>
          </p:cNvPr>
          <p:cNvSpPr/>
          <p:nvPr/>
        </p:nvSpPr>
        <p:spPr>
          <a:xfrm>
            <a:off x="2435421" y="332656"/>
            <a:ext cx="6453883" cy="923330"/>
          </a:xfrm>
          <a:prstGeom prst="rect">
            <a:avLst/>
          </a:prstGeom>
          <a:noFill/>
        </p:spPr>
        <p:txBody>
          <a:bodyPr wrap="none" lIns="91440" tIns="45720" rIns="91440" bIns="45720">
            <a:spAutoFit/>
          </a:bodyPr>
          <a:lstStyle/>
          <a:p>
            <a:pPr algn="ctr"/>
            <a:r>
              <a:rPr lang="en-US" sz="54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OBJETIVO GENERAL</a:t>
            </a:r>
            <a:endParaRPr lang="es-MX" sz="54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0">
        <p15:prstTrans prst="fracture"/>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250"/>
                                        <p:tgtEl>
                                          <p:spTgt spid="5"/>
                                        </p:tgtEl>
                                      </p:cBhvr>
                                    </p:animEffect>
                                    <p:anim calcmode="lin" valueType="num">
                                      <p:cBhvr>
                                        <p:cTn id="23" dur="3250" fill="hold"/>
                                        <p:tgtEl>
                                          <p:spTgt spid="5"/>
                                        </p:tgtEl>
                                        <p:attrNameLst>
                                          <p:attrName>ppt_w</p:attrName>
                                        </p:attrNameLst>
                                      </p:cBhvr>
                                      <p:tavLst>
                                        <p:tav tm="0" fmla="#ppt_w*sin(2.5*pi*$)">
                                          <p:val>
                                            <p:fltVal val="0"/>
                                          </p:val>
                                        </p:tav>
                                        <p:tav tm="100000">
                                          <p:val>
                                            <p:fltVal val="1"/>
                                          </p:val>
                                        </p:tav>
                                      </p:tavLst>
                                    </p:anim>
                                    <p:anim calcmode="lin" valueType="num">
                                      <p:cBhvr>
                                        <p:cTn id="24" dur="325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38A7A83-5C50-4B3B-B6C1-8B0BDF571F26}"/>
              </a:ext>
            </a:extLst>
          </p:cNvPr>
          <p:cNvSpPr>
            <a:spLocks noGrp="1"/>
          </p:cNvSpPr>
          <p:nvPr>
            <p:ph type="body" idx="1"/>
          </p:nvPr>
        </p:nvSpPr>
        <p:spPr>
          <a:xfrm>
            <a:off x="1065213" y="2420888"/>
            <a:ext cx="4237111" cy="3598913"/>
          </a:xfrm>
        </p:spPr>
        <p:txBody>
          <a:bodyPr/>
          <a:lstStyle/>
          <a:p>
            <a:r>
              <a:rPr lang="es-MX" dirty="0">
                <a:solidFill>
                  <a:schemeClr val="tx1"/>
                </a:solidFill>
              </a:rPr>
              <a:t>1.- Desarrollar una pulsera tecnológica en un lapso de siete meses capas de enviar una señal de auxilio con la ubicación de la persona que este siendo víctima de asalto mediante una aplicación móvil</a:t>
            </a:r>
            <a:r>
              <a:rPr lang="es-MX" dirty="0"/>
              <a:t>.</a:t>
            </a:r>
          </a:p>
          <a:p>
            <a:endParaRPr lang="es-MX" dirty="0"/>
          </a:p>
          <a:p>
            <a:endParaRPr lang="es-MX" dirty="0"/>
          </a:p>
        </p:txBody>
      </p:sp>
      <p:pic>
        <p:nvPicPr>
          <p:cNvPr id="5" name="Imagen 4">
            <a:extLst>
              <a:ext uri="{FF2B5EF4-FFF2-40B4-BE49-F238E27FC236}">
                <a16:creationId xmlns:a16="http://schemas.microsoft.com/office/drawing/2014/main" id="{84F1A1E7-E558-4B8D-B7B5-3A144B3A9A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5813" y="2060104"/>
            <a:ext cx="5976663" cy="4320480"/>
          </a:xfrm>
          <a:prstGeom prst="rect">
            <a:avLst/>
          </a:prstGeom>
        </p:spPr>
      </p:pic>
      <p:sp>
        <p:nvSpPr>
          <p:cNvPr id="4" name="Rectángulo 3">
            <a:extLst>
              <a:ext uri="{FF2B5EF4-FFF2-40B4-BE49-F238E27FC236}">
                <a16:creationId xmlns:a16="http://schemas.microsoft.com/office/drawing/2014/main" id="{37BD04A4-9FBF-45A9-9E75-12CE31759641}"/>
              </a:ext>
            </a:extLst>
          </p:cNvPr>
          <p:cNvSpPr/>
          <p:nvPr/>
        </p:nvSpPr>
        <p:spPr>
          <a:xfrm>
            <a:off x="1499696" y="505881"/>
            <a:ext cx="8794908"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6000" b="1" dirty="0">
                <a:ln/>
                <a:solidFill>
                  <a:schemeClr val="accent3"/>
                </a:solidFill>
                <a:effectLst>
                  <a:glow rad="63500">
                    <a:schemeClr val="accent4">
                      <a:satMod val="175000"/>
                      <a:alpha val="40000"/>
                    </a:schemeClr>
                  </a:glow>
                  <a:reflection blurRad="6350" stA="55000" endA="50" endPos="85000" dir="5400000" sy="-100000" algn="bl" rotWithShape="0"/>
                </a:effectLst>
              </a:rPr>
              <a:t>OBJETIVOS ESPECIFICOS</a:t>
            </a:r>
          </a:p>
        </p:txBody>
      </p:sp>
    </p:spTree>
    <p:extLst>
      <p:ext uri="{BB962C8B-B14F-4D97-AF65-F5344CB8AC3E}">
        <p14:creationId xmlns:p14="http://schemas.microsoft.com/office/powerpoint/2010/main" val="2465608890"/>
      </p:ext>
    </p:extLst>
  </p:cSld>
  <p:clrMapOvr>
    <a:masterClrMapping/>
  </p:clrMapOvr>
  <mc:AlternateContent xmlns:mc="http://schemas.openxmlformats.org/markup-compatibility/2006" xmlns:p14="http://schemas.microsoft.com/office/powerpoint/2010/main">
    <mc:Choice Requires="p14">
      <p:transition spd="slow" p14:dur="3000" advTm="20000">
        <p:push dir="u"/>
      </p:transition>
    </mc:Choice>
    <mc:Fallback xmlns="">
      <p:transition spd="slow" advTm="20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870">
                                          <p:stCondLst>
                                            <p:cond delay="0"/>
                                          </p:stCondLst>
                                        </p:cTn>
                                        <p:tgtEl>
                                          <p:spTgt spid="3">
                                            <p:txEl>
                                              <p:pRg st="0" end="0"/>
                                            </p:txEl>
                                          </p:spTgt>
                                        </p:tgtEl>
                                      </p:cBhvr>
                                    </p:animEffect>
                                    <p:anim calcmode="lin" valueType="num">
                                      <p:cBhvr>
                                        <p:cTn id="13" dur="2733"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99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996" tmFilter="0, 0; 0.125,0.2665; 0.25,0.4; 0.375,0.465; 0.5,0.5;  0.625,0.535; 0.75,0.6; 0.875,0.7335; 1,1">
                                          <p:stCondLst>
                                            <p:cond delay="99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498" tmFilter="0, 0; 0.125,0.2665; 0.25,0.4; 0.375,0.465; 0.5,0.5;  0.625,0.535; 0.75,0.6; 0.875,0.7335; 1,1">
                                          <p:stCondLst>
                                            <p:cond delay="1986"/>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246" tmFilter="0, 0; 0.125,0.2665; 0.25,0.4; 0.375,0.465; 0.5,0.5;  0.625,0.535; 0.75,0.6; 0.875,0.7335; 1,1">
                                          <p:stCondLst>
                                            <p:cond delay="2484"/>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39">
                                          <p:stCondLst>
                                            <p:cond delay="975"/>
                                          </p:stCondLst>
                                        </p:cTn>
                                        <p:tgtEl>
                                          <p:spTgt spid="3">
                                            <p:txEl>
                                              <p:pRg st="0" end="0"/>
                                            </p:txEl>
                                          </p:spTgt>
                                        </p:tgtEl>
                                      </p:cBhvr>
                                      <p:to x="100000" y="60000"/>
                                    </p:animScale>
                                    <p:animScale>
                                      <p:cBhvr>
                                        <p:cTn id="19" dur="249" decel="50000">
                                          <p:stCondLst>
                                            <p:cond delay="1014"/>
                                          </p:stCondLst>
                                        </p:cTn>
                                        <p:tgtEl>
                                          <p:spTgt spid="3">
                                            <p:txEl>
                                              <p:pRg st="0" end="0"/>
                                            </p:txEl>
                                          </p:spTgt>
                                        </p:tgtEl>
                                      </p:cBhvr>
                                      <p:to x="100000" y="100000"/>
                                    </p:animScale>
                                    <p:animScale>
                                      <p:cBhvr>
                                        <p:cTn id="20" dur="39">
                                          <p:stCondLst>
                                            <p:cond delay="1968"/>
                                          </p:stCondLst>
                                        </p:cTn>
                                        <p:tgtEl>
                                          <p:spTgt spid="3">
                                            <p:txEl>
                                              <p:pRg st="0" end="0"/>
                                            </p:txEl>
                                          </p:spTgt>
                                        </p:tgtEl>
                                      </p:cBhvr>
                                      <p:to x="100000" y="80000"/>
                                    </p:animScale>
                                    <p:animScale>
                                      <p:cBhvr>
                                        <p:cTn id="21" dur="249" decel="50000">
                                          <p:stCondLst>
                                            <p:cond delay="2007"/>
                                          </p:stCondLst>
                                        </p:cTn>
                                        <p:tgtEl>
                                          <p:spTgt spid="3">
                                            <p:txEl>
                                              <p:pRg st="0" end="0"/>
                                            </p:txEl>
                                          </p:spTgt>
                                        </p:tgtEl>
                                      </p:cBhvr>
                                      <p:to x="100000" y="100000"/>
                                    </p:animScale>
                                    <p:animScale>
                                      <p:cBhvr>
                                        <p:cTn id="22" dur="39">
                                          <p:stCondLst>
                                            <p:cond delay="2463"/>
                                          </p:stCondLst>
                                        </p:cTn>
                                        <p:tgtEl>
                                          <p:spTgt spid="3">
                                            <p:txEl>
                                              <p:pRg st="0" end="0"/>
                                            </p:txEl>
                                          </p:spTgt>
                                        </p:tgtEl>
                                      </p:cBhvr>
                                      <p:to x="100000" y="90000"/>
                                    </p:animScale>
                                    <p:animScale>
                                      <p:cBhvr>
                                        <p:cTn id="23" dur="249" decel="50000">
                                          <p:stCondLst>
                                            <p:cond delay="2502"/>
                                          </p:stCondLst>
                                        </p:cTn>
                                        <p:tgtEl>
                                          <p:spTgt spid="3">
                                            <p:txEl>
                                              <p:pRg st="0" end="0"/>
                                            </p:txEl>
                                          </p:spTgt>
                                        </p:tgtEl>
                                      </p:cBhvr>
                                      <p:to x="100000" y="100000"/>
                                    </p:animScale>
                                    <p:animScale>
                                      <p:cBhvr>
                                        <p:cTn id="24" dur="39">
                                          <p:stCondLst>
                                            <p:cond delay="2712"/>
                                          </p:stCondLst>
                                        </p:cTn>
                                        <p:tgtEl>
                                          <p:spTgt spid="3">
                                            <p:txEl>
                                              <p:pRg st="0" end="0"/>
                                            </p:txEl>
                                          </p:spTgt>
                                        </p:tgtEl>
                                      </p:cBhvr>
                                      <p:to x="100000" y="95000"/>
                                    </p:animScale>
                                    <p:animScale>
                                      <p:cBhvr>
                                        <p:cTn id="25" dur="249" decel="50000">
                                          <p:stCondLst>
                                            <p:cond delay="2751"/>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100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870">
                                          <p:stCondLst>
                                            <p:cond delay="0"/>
                                          </p:stCondLst>
                                        </p:cTn>
                                        <p:tgtEl>
                                          <p:spTgt spid="5"/>
                                        </p:tgtEl>
                                      </p:cBhvr>
                                    </p:animEffect>
                                    <p:anim calcmode="lin" valueType="num">
                                      <p:cBhvr>
                                        <p:cTn id="31" dur="273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99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996" tmFilter="0, 0; 0.125,0.2665; 0.25,0.4; 0.375,0.465; 0.5,0.5;  0.625,0.535; 0.75,0.6; 0.875,0.7335; 1,1">
                                          <p:stCondLst>
                                            <p:cond delay="996"/>
                                          </p:stCondLst>
                                        </p:cTn>
                                        <p:tgtEl>
                                          <p:spTgt spid="5"/>
                                        </p:tgtEl>
                                        <p:attrNameLst>
                                          <p:attrName>ppt_y</p:attrName>
                                        </p:attrNameLst>
                                      </p:cBhvr>
                                      <p:tavLst>
                                        <p:tav tm="0" fmla="#ppt_y-sin(pi*$)/9">
                                          <p:val>
                                            <p:fltVal val="0"/>
                                          </p:val>
                                        </p:tav>
                                        <p:tav tm="100000">
                                          <p:val>
                                            <p:fltVal val="1"/>
                                          </p:val>
                                        </p:tav>
                                      </p:tavLst>
                                    </p:anim>
                                    <p:anim calcmode="lin" valueType="num">
                                      <p:cBhvr>
                                        <p:cTn id="34" dur="498" tmFilter="0, 0; 0.125,0.2665; 0.25,0.4; 0.375,0.465; 0.5,0.5;  0.625,0.535; 0.75,0.6; 0.875,0.7335; 1,1">
                                          <p:stCondLst>
                                            <p:cond delay="1986"/>
                                          </p:stCondLst>
                                        </p:cTn>
                                        <p:tgtEl>
                                          <p:spTgt spid="5"/>
                                        </p:tgtEl>
                                        <p:attrNameLst>
                                          <p:attrName>ppt_y</p:attrName>
                                        </p:attrNameLst>
                                      </p:cBhvr>
                                      <p:tavLst>
                                        <p:tav tm="0" fmla="#ppt_y-sin(pi*$)/27">
                                          <p:val>
                                            <p:fltVal val="0"/>
                                          </p:val>
                                        </p:tav>
                                        <p:tav tm="100000">
                                          <p:val>
                                            <p:fltVal val="1"/>
                                          </p:val>
                                        </p:tav>
                                      </p:tavLst>
                                    </p:anim>
                                    <p:anim calcmode="lin" valueType="num">
                                      <p:cBhvr>
                                        <p:cTn id="35" dur="246" tmFilter="0, 0; 0.125,0.2665; 0.25,0.4; 0.375,0.465; 0.5,0.5;  0.625,0.535; 0.75,0.6; 0.875,0.7335; 1,1">
                                          <p:stCondLst>
                                            <p:cond delay="2484"/>
                                          </p:stCondLst>
                                        </p:cTn>
                                        <p:tgtEl>
                                          <p:spTgt spid="5"/>
                                        </p:tgtEl>
                                        <p:attrNameLst>
                                          <p:attrName>ppt_y</p:attrName>
                                        </p:attrNameLst>
                                      </p:cBhvr>
                                      <p:tavLst>
                                        <p:tav tm="0" fmla="#ppt_y-sin(pi*$)/81">
                                          <p:val>
                                            <p:fltVal val="0"/>
                                          </p:val>
                                        </p:tav>
                                        <p:tav tm="100000">
                                          <p:val>
                                            <p:fltVal val="1"/>
                                          </p:val>
                                        </p:tav>
                                      </p:tavLst>
                                    </p:anim>
                                    <p:animScale>
                                      <p:cBhvr>
                                        <p:cTn id="36" dur="39">
                                          <p:stCondLst>
                                            <p:cond delay="975"/>
                                          </p:stCondLst>
                                        </p:cTn>
                                        <p:tgtEl>
                                          <p:spTgt spid="5"/>
                                        </p:tgtEl>
                                      </p:cBhvr>
                                      <p:to x="100000" y="60000"/>
                                    </p:animScale>
                                    <p:animScale>
                                      <p:cBhvr>
                                        <p:cTn id="37" dur="249" decel="50000">
                                          <p:stCondLst>
                                            <p:cond delay="1014"/>
                                          </p:stCondLst>
                                        </p:cTn>
                                        <p:tgtEl>
                                          <p:spTgt spid="5"/>
                                        </p:tgtEl>
                                      </p:cBhvr>
                                      <p:to x="100000" y="100000"/>
                                    </p:animScale>
                                    <p:animScale>
                                      <p:cBhvr>
                                        <p:cTn id="38" dur="39">
                                          <p:stCondLst>
                                            <p:cond delay="1968"/>
                                          </p:stCondLst>
                                        </p:cTn>
                                        <p:tgtEl>
                                          <p:spTgt spid="5"/>
                                        </p:tgtEl>
                                      </p:cBhvr>
                                      <p:to x="100000" y="80000"/>
                                    </p:animScale>
                                    <p:animScale>
                                      <p:cBhvr>
                                        <p:cTn id="39" dur="249" decel="50000">
                                          <p:stCondLst>
                                            <p:cond delay="2007"/>
                                          </p:stCondLst>
                                        </p:cTn>
                                        <p:tgtEl>
                                          <p:spTgt spid="5"/>
                                        </p:tgtEl>
                                      </p:cBhvr>
                                      <p:to x="100000" y="100000"/>
                                    </p:animScale>
                                    <p:animScale>
                                      <p:cBhvr>
                                        <p:cTn id="40" dur="39">
                                          <p:stCondLst>
                                            <p:cond delay="2463"/>
                                          </p:stCondLst>
                                        </p:cTn>
                                        <p:tgtEl>
                                          <p:spTgt spid="5"/>
                                        </p:tgtEl>
                                      </p:cBhvr>
                                      <p:to x="100000" y="90000"/>
                                    </p:animScale>
                                    <p:animScale>
                                      <p:cBhvr>
                                        <p:cTn id="41" dur="249" decel="50000">
                                          <p:stCondLst>
                                            <p:cond delay="2502"/>
                                          </p:stCondLst>
                                        </p:cTn>
                                        <p:tgtEl>
                                          <p:spTgt spid="5"/>
                                        </p:tgtEl>
                                      </p:cBhvr>
                                      <p:to x="100000" y="100000"/>
                                    </p:animScale>
                                    <p:animScale>
                                      <p:cBhvr>
                                        <p:cTn id="42" dur="39">
                                          <p:stCondLst>
                                            <p:cond delay="2712"/>
                                          </p:stCondLst>
                                        </p:cTn>
                                        <p:tgtEl>
                                          <p:spTgt spid="5"/>
                                        </p:tgtEl>
                                      </p:cBhvr>
                                      <p:to x="100000" y="95000"/>
                                    </p:animScale>
                                    <p:animScale>
                                      <p:cBhvr>
                                        <p:cTn id="43" dur="249" decel="50000">
                                          <p:stCondLst>
                                            <p:cond delay="2751"/>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B67B22-711A-4AB7-B3AF-10F9CCD3DBBE}"/>
              </a:ext>
            </a:extLst>
          </p:cNvPr>
          <p:cNvSpPr>
            <a:spLocks noGrp="1"/>
          </p:cNvSpPr>
          <p:nvPr>
            <p:ph type="title"/>
          </p:nvPr>
        </p:nvSpPr>
        <p:spPr>
          <a:xfrm>
            <a:off x="1075930" y="476672"/>
            <a:ext cx="8692399" cy="1368152"/>
          </a:xfrm>
        </p:spPr>
        <p:txBody>
          <a:bodyPr/>
          <a:lstStyle/>
          <a:p>
            <a:r>
              <a:rPr lang="es-MX" dirty="0"/>
              <a:t>       OBJETIVOS ESPECIFICOS</a:t>
            </a:r>
          </a:p>
        </p:txBody>
      </p:sp>
      <p:sp>
        <p:nvSpPr>
          <p:cNvPr id="3" name="Marcador de texto 2">
            <a:extLst>
              <a:ext uri="{FF2B5EF4-FFF2-40B4-BE49-F238E27FC236}">
                <a16:creationId xmlns:a16="http://schemas.microsoft.com/office/drawing/2014/main" id="{B38A7A83-5C50-4B3B-B6C1-8B0BDF571F26}"/>
              </a:ext>
            </a:extLst>
          </p:cNvPr>
          <p:cNvSpPr>
            <a:spLocks noGrp="1"/>
          </p:cNvSpPr>
          <p:nvPr>
            <p:ph type="body" idx="1"/>
          </p:nvPr>
        </p:nvSpPr>
        <p:spPr>
          <a:xfrm>
            <a:off x="6886500" y="2302768"/>
            <a:ext cx="3658134" cy="3598913"/>
          </a:xfrm>
        </p:spPr>
        <p:txBody>
          <a:bodyPr/>
          <a:lstStyle/>
          <a:p>
            <a:r>
              <a:rPr lang="es-MX" dirty="0">
                <a:solidFill>
                  <a:schemeClr val="tx1"/>
                </a:solidFill>
              </a:rPr>
              <a:t>2.- Establecer un convenio con las autoridades de mi comunidad para que reciban la señal de auxilio emitida por las pulseras y lleguen al lugar del siniestro lo antes posible</a:t>
            </a:r>
            <a:r>
              <a:rPr lang="es-MX" dirty="0"/>
              <a:t>.</a:t>
            </a:r>
          </a:p>
          <a:p>
            <a:endParaRPr lang="es-MX" dirty="0"/>
          </a:p>
          <a:p>
            <a:endParaRPr lang="es-MX" dirty="0"/>
          </a:p>
        </p:txBody>
      </p:sp>
      <p:pic>
        <p:nvPicPr>
          <p:cNvPr id="7" name="Imagen 6">
            <a:extLst>
              <a:ext uri="{FF2B5EF4-FFF2-40B4-BE49-F238E27FC236}">
                <a16:creationId xmlns:a16="http://schemas.microsoft.com/office/drawing/2014/main" id="{7101E30D-0FE7-40D4-8A68-FACDAF6C4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613" y="2302768"/>
            <a:ext cx="5627879" cy="4078559"/>
          </a:xfrm>
          <a:prstGeom prst="rect">
            <a:avLst/>
          </a:prstGeom>
        </p:spPr>
      </p:pic>
    </p:spTree>
    <p:extLst>
      <p:ext uri="{BB962C8B-B14F-4D97-AF65-F5344CB8AC3E}">
        <p14:creationId xmlns:p14="http://schemas.microsoft.com/office/powerpoint/2010/main" val="3057923790"/>
      </p:ext>
    </p:extLst>
  </p:cSld>
  <p:clrMapOvr>
    <a:masterClrMapping/>
  </p:clrMapOvr>
  <mc:AlternateContent xmlns:mc="http://schemas.openxmlformats.org/markup-compatibility/2006" xmlns:p14="http://schemas.microsoft.com/office/powerpoint/2010/main">
    <mc:Choice Requires="p14">
      <p:transition spd="slow" p14:dur="4400" advTm="20000">
        <p14:honeycomb/>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19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22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38A7A83-5C50-4B3B-B6C1-8B0BDF571F26}"/>
              </a:ext>
            </a:extLst>
          </p:cNvPr>
          <p:cNvSpPr>
            <a:spLocks noGrp="1"/>
          </p:cNvSpPr>
          <p:nvPr>
            <p:ph type="body" idx="1"/>
          </p:nvPr>
        </p:nvSpPr>
        <p:spPr>
          <a:xfrm>
            <a:off x="1120619" y="1795061"/>
            <a:ext cx="8687333" cy="1008112"/>
          </a:xfrm>
        </p:spPr>
        <p:txBody>
          <a:bodyPr/>
          <a:lstStyle/>
          <a:p>
            <a:r>
              <a:rPr lang="es-MX" dirty="0">
                <a:solidFill>
                  <a:schemeClr val="tx1"/>
                </a:solidFill>
              </a:rPr>
              <a:t>3.-Distribuir la pulsera entre todas las personas de mi comunidad en lapso de 3 meses</a:t>
            </a:r>
          </a:p>
          <a:p>
            <a:endParaRPr lang="es-MX" dirty="0"/>
          </a:p>
        </p:txBody>
      </p:sp>
      <p:pic>
        <p:nvPicPr>
          <p:cNvPr id="5" name="Imagen 4">
            <a:extLst>
              <a:ext uri="{FF2B5EF4-FFF2-40B4-BE49-F238E27FC236}">
                <a16:creationId xmlns:a16="http://schemas.microsoft.com/office/drawing/2014/main" id="{EB4CF7E2-1820-4600-8605-9D0CDDD417E5}"/>
              </a:ext>
            </a:extLst>
          </p:cNvPr>
          <p:cNvPicPr>
            <a:picLocks noChangeAspect="1"/>
          </p:cNvPicPr>
          <p:nvPr/>
        </p:nvPicPr>
        <p:blipFill rotWithShape="1">
          <a:blip r:embed="rId2">
            <a:extLst>
              <a:ext uri="{28A0092B-C50C-407E-A947-70E740481C1C}">
                <a14:useLocalDpi xmlns:a14="http://schemas.microsoft.com/office/drawing/2010/main" val="0"/>
              </a:ext>
            </a:extLst>
          </a:blip>
          <a:srcRect t="8017" b="11120"/>
          <a:stretch/>
        </p:blipFill>
        <p:spPr>
          <a:xfrm>
            <a:off x="1085836" y="2780928"/>
            <a:ext cx="9144000" cy="3960440"/>
          </a:xfrm>
          <a:prstGeom prst="rect">
            <a:avLst/>
          </a:prstGeom>
        </p:spPr>
      </p:pic>
      <p:sp>
        <p:nvSpPr>
          <p:cNvPr id="4" name="Rectángulo 3">
            <a:extLst>
              <a:ext uri="{FF2B5EF4-FFF2-40B4-BE49-F238E27FC236}">
                <a16:creationId xmlns:a16="http://schemas.microsoft.com/office/drawing/2014/main" id="{9B84A7F3-3076-411B-8294-C8AC12ABC494}"/>
              </a:ext>
            </a:extLst>
          </p:cNvPr>
          <p:cNvSpPr/>
          <p:nvPr/>
        </p:nvSpPr>
        <p:spPr>
          <a:xfrm>
            <a:off x="1904607" y="620688"/>
            <a:ext cx="7922041" cy="923330"/>
          </a:xfrm>
          <a:prstGeom prst="rect">
            <a:avLst/>
          </a:prstGeom>
          <a:noFill/>
        </p:spPr>
        <p:txBody>
          <a:bodyPr wrap="none" lIns="91440" tIns="45720" rIns="91440" bIns="45720">
            <a:spAutoFit/>
          </a:bodyPr>
          <a:lstStyle/>
          <a:p>
            <a:pPr algn="ctr"/>
            <a:r>
              <a:rPr lang="es-MX" sz="5400" b="1" i="1" cap="none" spc="0" dirty="0">
                <a:ln w="6600">
                  <a:solidFill>
                    <a:schemeClr val="accent2"/>
                  </a:solidFill>
                  <a:prstDash val="solid"/>
                </a:ln>
                <a:solidFill>
                  <a:schemeClr val="accent5">
                    <a:lumMod val="75000"/>
                  </a:schemeClr>
                </a:solidFill>
                <a:effectLst>
                  <a:outerShdw dist="38100" dir="2700000" algn="tl" rotWithShape="0">
                    <a:schemeClr val="accent2"/>
                  </a:outerShdw>
                </a:effectLst>
              </a:rPr>
              <a:t>OBJETIVOS ESPECIFICOS</a:t>
            </a:r>
          </a:p>
        </p:txBody>
      </p:sp>
    </p:spTree>
    <p:extLst>
      <p:ext uri="{BB962C8B-B14F-4D97-AF65-F5344CB8AC3E}">
        <p14:creationId xmlns:p14="http://schemas.microsoft.com/office/powerpoint/2010/main" val="3099150700"/>
      </p:ext>
    </p:extLst>
  </p:cSld>
  <p:clrMapOvr>
    <a:masterClrMapping/>
  </p:clrMapOvr>
  <mc:AlternateContent xmlns:mc="http://schemas.openxmlformats.org/markup-compatibility/2006" xmlns:p14="http://schemas.microsoft.com/office/powerpoint/2010/main">
    <mc:Choice Requires="p14">
      <p:transition spd="slow" p14:dur="5000" advTm="15000">
        <p14:vortex dir="r"/>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2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2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2499"/>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0" fill="hold"/>
                                        <p:tgtEl>
                                          <p:spTgt spid="5"/>
                                        </p:tgtEl>
                                        <p:attrNameLst>
                                          <p:attrName>ppt_x</p:attrName>
                                        </p:attrNameLst>
                                      </p:cBhvr>
                                      <p:tavLst>
                                        <p:tav tm="0">
                                          <p:val>
                                            <p:strVal val="#ppt_x"/>
                                          </p:val>
                                        </p:tav>
                                        <p:tav tm="100000">
                                          <p:val>
                                            <p:strVal val="#ppt_x"/>
                                          </p:val>
                                        </p:tav>
                                      </p:tavLst>
                                    </p:anim>
                                    <p:anim calcmode="lin" valueType="num">
                                      <p:cBhvr additive="base">
                                        <p:cTn id="20" dur="2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5719" y="193847"/>
            <a:ext cx="9144001" cy="1506962"/>
          </a:xfrm>
        </p:spPr>
        <p:txBody>
          <a:bodyPr rtlCol="0">
            <a:noAutofit/>
          </a:bodyPr>
          <a:lstStyle/>
          <a:p>
            <a:r>
              <a:rPr lang="es-MX" sz="2400" dirty="0"/>
              <a:t>1.- Desarrollar una pulsera tecnológica en un lapso de siete meses capas de enviar una señal de auxilio con la ubicación de la persona que este siendo víctima de asalto, mediante una aplicación.</a:t>
            </a:r>
            <a:endParaRPr lang="es-ES" sz="2400" dirty="0"/>
          </a:p>
        </p:txBody>
      </p:sp>
      <p:sp>
        <p:nvSpPr>
          <p:cNvPr id="3" name="Marcador de posición de texto 2"/>
          <p:cNvSpPr>
            <a:spLocks noGrp="1"/>
          </p:cNvSpPr>
          <p:nvPr>
            <p:ph type="body" idx="1"/>
          </p:nvPr>
        </p:nvSpPr>
        <p:spPr>
          <a:xfrm>
            <a:off x="1500573" y="2024069"/>
            <a:ext cx="4416552" cy="546854"/>
          </a:xfrm>
        </p:spPr>
        <p:txBody>
          <a:bodyPr rtlCol="0"/>
          <a:lstStyle/>
          <a:p>
            <a:pPr rtl="0"/>
            <a:r>
              <a:rPr lang="es-ES" dirty="0"/>
              <a:t>                  METAS</a:t>
            </a:r>
          </a:p>
        </p:txBody>
      </p:sp>
      <p:sp>
        <p:nvSpPr>
          <p:cNvPr id="4" name="Marcador de posición de contenido 3"/>
          <p:cNvSpPr>
            <a:spLocks noGrp="1"/>
          </p:cNvSpPr>
          <p:nvPr>
            <p:ph sz="half" idx="2"/>
          </p:nvPr>
        </p:nvSpPr>
        <p:spPr>
          <a:xfrm>
            <a:off x="1500573" y="2708920"/>
            <a:ext cx="4416552" cy="1944216"/>
          </a:xfrm>
        </p:spPr>
        <p:txBody>
          <a:bodyPr rtlCol="0"/>
          <a:lstStyle/>
          <a:p>
            <a:r>
              <a:rPr lang="es-MX" dirty="0"/>
              <a:t>Estructurar el proyecto y realizar una presentación llamativa del mismo, con el objetivo de causar un impacto de convencimiento.</a:t>
            </a:r>
            <a:endParaRPr lang="es-ES" dirty="0"/>
          </a:p>
        </p:txBody>
      </p:sp>
      <p:sp>
        <p:nvSpPr>
          <p:cNvPr id="5" name="Marcador de posición de texto 4"/>
          <p:cNvSpPr>
            <a:spLocks noGrp="1"/>
          </p:cNvSpPr>
          <p:nvPr>
            <p:ph type="body" sz="quarter" idx="3"/>
          </p:nvPr>
        </p:nvSpPr>
        <p:spPr>
          <a:xfrm>
            <a:off x="6183168" y="2024070"/>
            <a:ext cx="4416552" cy="546854"/>
          </a:xfrm>
        </p:spPr>
        <p:txBody>
          <a:bodyPr rtlCol="0"/>
          <a:lstStyle/>
          <a:p>
            <a:pPr rtl="0"/>
            <a:r>
              <a:rPr lang="es-ES" dirty="0"/>
              <a:t>                    METAS</a:t>
            </a:r>
          </a:p>
        </p:txBody>
      </p:sp>
      <p:sp>
        <p:nvSpPr>
          <p:cNvPr id="6" name="Marcador de posición de contenido 5"/>
          <p:cNvSpPr>
            <a:spLocks noGrp="1"/>
          </p:cNvSpPr>
          <p:nvPr>
            <p:ph sz="quarter" idx="4"/>
          </p:nvPr>
        </p:nvSpPr>
        <p:spPr>
          <a:xfrm>
            <a:off x="6271700" y="2708920"/>
            <a:ext cx="4416552" cy="1828800"/>
          </a:xfrm>
        </p:spPr>
        <p:txBody>
          <a:bodyPr rtlCol="0">
            <a:normAutofit/>
          </a:bodyPr>
          <a:lstStyle/>
          <a:p>
            <a:r>
              <a:rPr lang="es-MX" sz="2200" dirty="0"/>
              <a:t>Presentar proyecto a una empresa o personas con conocimiento en desarrollo de software capaces de integrarlo a la pulsera y llevar a cabo el proyecto</a:t>
            </a:r>
            <a:endParaRPr lang="es-ES" sz="2200" dirty="0"/>
          </a:p>
        </p:txBody>
      </p:sp>
      <p:pic>
        <p:nvPicPr>
          <p:cNvPr id="12" name="Imagen 11">
            <a:extLst>
              <a:ext uri="{FF2B5EF4-FFF2-40B4-BE49-F238E27FC236}">
                <a16:creationId xmlns:a16="http://schemas.microsoft.com/office/drawing/2014/main" id="{F5ABCF73-D000-476F-8583-6613C5CE5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294" y="4634086"/>
            <a:ext cx="3506574" cy="2034395"/>
          </a:xfrm>
          <a:prstGeom prst="rect">
            <a:avLst/>
          </a:prstGeom>
        </p:spPr>
      </p:pic>
      <p:pic>
        <p:nvPicPr>
          <p:cNvPr id="14" name="Imagen 13">
            <a:extLst>
              <a:ext uri="{FF2B5EF4-FFF2-40B4-BE49-F238E27FC236}">
                <a16:creationId xmlns:a16="http://schemas.microsoft.com/office/drawing/2014/main" id="{19B2001C-6749-4278-A173-2D19B4E48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941" y="4653136"/>
            <a:ext cx="2833772" cy="2034395"/>
          </a:xfrm>
          <a:prstGeom prst="rect">
            <a:avLst/>
          </a:prstGeom>
        </p:spPr>
      </p:pic>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slow" p14:dur="3250" advTm="22000">
        <p:randomBar dir="vert"/>
      </p:transition>
    </mc:Choice>
    <mc:Fallback xmlns="">
      <p:transition spd="slow" advTm="22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anim calcmode="lin" valueType="num">
                                      <p:cBhvr>
                                        <p:cTn id="8" dur="2500" fill="hold"/>
                                        <p:tgtEl>
                                          <p:spTgt spid="2"/>
                                        </p:tgtEl>
                                        <p:attrNameLst>
                                          <p:attrName>ppt_x</p:attrName>
                                        </p:attrNameLst>
                                      </p:cBhvr>
                                      <p:tavLst>
                                        <p:tav tm="0">
                                          <p:val>
                                            <p:strVal val="#ppt_x"/>
                                          </p:val>
                                        </p:tav>
                                        <p:tav tm="100000">
                                          <p:val>
                                            <p:strVal val="#ppt_x"/>
                                          </p:val>
                                        </p:tav>
                                      </p:tavLst>
                                    </p:anim>
                                    <p:anim calcmode="lin" valueType="num">
                                      <p:cBhvr>
                                        <p:cTn id="9" dur="2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1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100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heel(1)">
                                      <p:cBhvr>
                                        <p:cTn id="24" dur="3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100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heel(1)">
                                      <p:cBhvr>
                                        <p:cTn id="29" dur="30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10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000" fill="hold"/>
                                        <p:tgtEl>
                                          <p:spTgt spid="14"/>
                                        </p:tgtEl>
                                        <p:attrNameLst>
                                          <p:attrName>ppt_w</p:attrName>
                                        </p:attrNameLst>
                                      </p:cBhvr>
                                      <p:tavLst>
                                        <p:tav tm="0">
                                          <p:val>
                                            <p:fltVal val="0"/>
                                          </p:val>
                                        </p:tav>
                                        <p:tav tm="100000">
                                          <p:val>
                                            <p:strVal val="#ppt_w"/>
                                          </p:val>
                                        </p:tav>
                                      </p:tavLst>
                                    </p:anim>
                                    <p:anim calcmode="lin" valueType="num">
                                      <p:cBhvr>
                                        <p:cTn id="35" dur="2000" fill="hold"/>
                                        <p:tgtEl>
                                          <p:spTgt spid="14"/>
                                        </p:tgtEl>
                                        <p:attrNameLst>
                                          <p:attrName>ppt_h</p:attrName>
                                        </p:attrNameLst>
                                      </p:cBhvr>
                                      <p:tavLst>
                                        <p:tav tm="0">
                                          <p:val>
                                            <p:fltVal val="0"/>
                                          </p:val>
                                        </p:tav>
                                        <p:tav tm="100000">
                                          <p:val>
                                            <p:strVal val="#ppt_h"/>
                                          </p:val>
                                        </p:tav>
                                      </p:tavLst>
                                    </p:anim>
                                    <p:animEffect transition="in" filter="fade">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p:cTn id="41" dur="2000" fill="hold"/>
                                        <p:tgtEl>
                                          <p:spTgt spid="12"/>
                                        </p:tgtEl>
                                        <p:attrNameLst>
                                          <p:attrName>ppt_w</p:attrName>
                                        </p:attrNameLst>
                                      </p:cBhvr>
                                      <p:tavLst>
                                        <p:tav tm="0">
                                          <p:val>
                                            <p:fltVal val="0"/>
                                          </p:val>
                                        </p:tav>
                                        <p:tav tm="100000">
                                          <p:val>
                                            <p:strVal val="#ppt_w"/>
                                          </p:val>
                                        </p:tav>
                                      </p:tavLst>
                                    </p:anim>
                                    <p:anim calcmode="lin" valueType="num">
                                      <p:cBhvr>
                                        <p:cTn id="42" dur="2000" fill="hold"/>
                                        <p:tgtEl>
                                          <p:spTgt spid="12"/>
                                        </p:tgtEl>
                                        <p:attrNameLst>
                                          <p:attrName>ppt_h</p:attrName>
                                        </p:attrNameLst>
                                      </p:cBhvr>
                                      <p:tavLst>
                                        <p:tav tm="0">
                                          <p:val>
                                            <p:fltVal val="0"/>
                                          </p:val>
                                        </p:tav>
                                        <p:tav tm="100000">
                                          <p:val>
                                            <p:strVal val="#ppt_h"/>
                                          </p:val>
                                        </p:tav>
                                      </p:tavLst>
                                    </p:anim>
                                    <p:animEffect transition="in" filter="fade">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1844" y="204599"/>
            <a:ext cx="9545868" cy="642584"/>
          </a:xfrm>
        </p:spPr>
        <p:txBody>
          <a:bodyPr rtlCol="0">
            <a:normAutofit fontScale="90000"/>
          </a:bodyPr>
          <a:lstStyle/>
          <a:p>
            <a:r>
              <a:rPr lang="es-MX" sz="2000" dirty="0"/>
              <a:t>2.- Establecer un convenio con las autoridades de mi comunidad para que reciban la señal de auxilio emitida por las pulseras y lleguen al lugar del siniestro lo antes posible</a:t>
            </a:r>
            <a:endParaRPr lang="es-ES" sz="2000" dirty="0"/>
          </a:p>
        </p:txBody>
      </p:sp>
      <p:sp>
        <p:nvSpPr>
          <p:cNvPr id="3" name="Marcador de posición de texto 2"/>
          <p:cNvSpPr>
            <a:spLocks noGrp="1"/>
          </p:cNvSpPr>
          <p:nvPr>
            <p:ph type="body" idx="1"/>
          </p:nvPr>
        </p:nvSpPr>
        <p:spPr>
          <a:xfrm>
            <a:off x="1506519" y="936916"/>
            <a:ext cx="1179545" cy="432047"/>
          </a:xfrm>
        </p:spPr>
        <p:txBody>
          <a:bodyPr rtlCol="0"/>
          <a:lstStyle/>
          <a:p>
            <a:pPr rtl="0"/>
            <a:r>
              <a:rPr lang="es-ES" dirty="0"/>
              <a:t>METAS</a:t>
            </a:r>
          </a:p>
        </p:txBody>
      </p:sp>
      <p:sp>
        <p:nvSpPr>
          <p:cNvPr id="4" name="Marcador de posición de contenido 3"/>
          <p:cNvSpPr>
            <a:spLocks noGrp="1"/>
          </p:cNvSpPr>
          <p:nvPr>
            <p:ph sz="half" idx="2"/>
          </p:nvPr>
        </p:nvSpPr>
        <p:spPr>
          <a:xfrm>
            <a:off x="25730" y="1410388"/>
            <a:ext cx="3672408" cy="1754280"/>
          </a:xfrm>
        </p:spPr>
        <p:txBody>
          <a:bodyPr rtlCol="0">
            <a:normAutofit fontScale="92500" lnSpcReduction="10000"/>
          </a:bodyPr>
          <a:lstStyle/>
          <a:p>
            <a:r>
              <a:rPr lang="es-MX" sz="2000" dirty="0"/>
              <a:t>Hablar con las autoridades de mi comunidad para presentarles el producto y el propósito de su creación, así como la importancia que ellos tendrán para llevar a cabo el proyecto</a:t>
            </a:r>
            <a:endParaRPr lang="es-ES" sz="2000" dirty="0"/>
          </a:p>
        </p:txBody>
      </p:sp>
      <p:sp>
        <p:nvSpPr>
          <p:cNvPr id="5" name="Marcador de posición de texto 4"/>
          <p:cNvSpPr>
            <a:spLocks noGrp="1"/>
          </p:cNvSpPr>
          <p:nvPr>
            <p:ph type="body" sz="quarter" idx="3"/>
          </p:nvPr>
        </p:nvSpPr>
        <p:spPr>
          <a:xfrm>
            <a:off x="7075107" y="954868"/>
            <a:ext cx="1179545" cy="432047"/>
          </a:xfrm>
        </p:spPr>
        <p:txBody>
          <a:bodyPr rtlCol="0"/>
          <a:lstStyle/>
          <a:p>
            <a:pPr rtl="0"/>
            <a:r>
              <a:rPr lang="es-ES" dirty="0"/>
              <a:t>METAS</a:t>
            </a:r>
          </a:p>
        </p:txBody>
      </p:sp>
      <p:sp>
        <p:nvSpPr>
          <p:cNvPr id="6" name="Marcador de posición de contenido 5"/>
          <p:cNvSpPr>
            <a:spLocks noGrp="1"/>
          </p:cNvSpPr>
          <p:nvPr>
            <p:ph sz="quarter" idx="4"/>
          </p:nvPr>
        </p:nvSpPr>
        <p:spPr>
          <a:xfrm>
            <a:off x="5971965" y="1532479"/>
            <a:ext cx="3758752" cy="1517049"/>
          </a:xfrm>
        </p:spPr>
        <p:txBody>
          <a:bodyPr rtlCol="0">
            <a:normAutofit fontScale="92500" lnSpcReduction="10000"/>
          </a:bodyPr>
          <a:lstStyle/>
          <a:p>
            <a:r>
              <a:rPr lang="es-MX" sz="2000" dirty="0"/>
              <a:t>Establecer un acuerdo para que solo las autoridades tengan acceso a la aplicación donde llegaran las señales de auxilio cuando alguien esté siendo asaltado</a:t>
            </a:r>
            <a:endParaRPr lang="es-ES" sz="2000" dirty="0"/>
          </a:p>
        </p:txBody>
      </p:sp>
      <p:sp>
        <p:nvSpPr>
          <p:cNvPr id="7" name="CuadroTexto 6">
            <a:extLst>
              <a:ext uri="{FF2B5EF4-FFF2-40B4-BE49-F238E27FC236}">
                <a16:creationId xmlns:a16="http://schemas.microsoft.com/office/drawing/2014/main" id="{B1C0B230-6254-4989-9CA1-D11C43F3E19A}"/>
              </a:ext>
            </a:extLst>
          </p:cNvPr>
          <p:cNvSpPr txBox="1"/>
          <p:nvPr/>
        </p:nvSpPr>
        <p:spPr>
          <a:xfrm>
            <a:off x="268189" y="4743803"/>
            <a:ext cx="3448406" cy="1015663"/>
          </a:xfrm>
          <a:prstGeom prst="rect">
            <a:avLst/>
          </a:prstGeom>
          <a:noFill/>
        </p:spPr>
        <p:txBody>
          <a:bodyPr wrap="square" rtlCol="0">
            <a:spAutoFit/>
          </a:bodyPr>
          <a:lstStyle/>
          <a:p>
            <a:r>
              <a:rPr lang="es-MX" sz="2000" dirty="0"/>
              <a:t>Identificar cuáles son las áreas donde mas asaltos se suscitan para reforzar su vigilancia</a:t>
            </a:r>
          </a:p>
        </p:txBody>
      </p:sp>
      <p:sp>
        <p:nvSpPr>
          <p:cNvPr id="8" name="CuadroTexto 7">
            <a:extLst>
              <a:ext uri="{FF2B5EF4-FFF2-40B4-BE49-F238E27FC236}">
                <a16:creationId xmlns:a16="http://schemas.microsoft.com/office/drawing/2014/main" id="{7826A55A-3399-41A7-B2AC-C5D98E7F7A6A}"/>
              </a:ext>
            </a:extLst>
          </p:cNvPr>
          <p:cNvSpPr txBox="1"/>
          <p:nvPr/>
        </p:nvSpPr>
        <p:spPr>
          <a:xfrm>
            <a:off x="6041166" y="4586891"/>
            <a:ext cx="3550249" cy="2246769"/>
          </a:xfrm>
          <a:prstGeom prst="rect">
            <a:avLst/>
          </a:prstGeom>
          <a:noFill/>
        </p:spPr>
        <p:txBody>
          <a:bodyPr wrap="square" rtlCol="0">
            <a:spAutoFit/>
          </a:bodyPr>
          <a:lstStyle/>
          <a:p>
            <a:r>
              <a:rPr lang="es-MX" sz="2000" dirty="0"/>
              <a:t>Contratación de mas elementos de seguridad publica para cubrir todas las áreas de mi comunidad y de esta manera llegar lo mas pronto posible en caso de recibir una señal de auxilio de la pulsera.</a:t>
            </a:r>
          </a:p>
        </p:txBody>
      </p:sp>
      <p:sp>
        <p:nvSpPr>
          <p:cNvPr id="9" name="Marcador de posición de texto 2">
            <a:extLst>
              <a:ext uri="{FF2B5EF4-FFF2-40B4-BE49-F238E27FC236}">
                <a16:creationId xmlns:a16="http://schemas.microsoft.com/office/drawing/2014/main" id="{B6BCE53C-85F0-47B1-996C-812877A34203}"/>
              </a:ext>
            </a:extLst>
          </p:cNvPr>
          <p:cNvSpPr txBox="1">
            <a:spLocks/>
          </p:cNvSpPr>
          <p:nvPr/>
        </p:nvSpPr>
        <p:spPr>
          <a:xfrm>
            <a:off x="981844" y="4314933"/>
            <a:ext cx="1179545" cy="43204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es-ES" dirty="0"/>
              <a:t>METAS</a:t>
            </a:r>
          </a:p>
        </p:txBody>
      </p:sp>
      <p:sp>
        <p:nvSpPr>
          <p:cNvPr id="10" name="Marcador de posición de texto 2">
            <a:extLst>
              <a:ext uri="{FF2B5EF4-FFF2-40B4-BE49-F238E27FC236}">
                <a16:creationId xmlns:a16="http://schemas.microsoft.com/office/drawing/2014/main" id="{058F37BA-F564-4137-AFD2-09A4128EB323}"/>
              </a:ext>
            </a:extLst>
          </p:cNvPr>
          <p:cNvSpPr txBox="1">
            <a:spLocks/>
          </p:cNvSpPr>
          <p:nvPr/>
        </p:nvSpPr>
        <p:spPr>
          <a:xfrm>
            <a:off x="7084811" y="4284421"/>
            <a:ext cx="1179545" cy="43204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es-ES" dirty="0"/>
              <a:t>METAS</a:t>
            </a:r>
          </a:p>
        </p:txBody>
      </p:sp>
      <p:pic>
        <p:nvPicPr>
          <p:cNvPr id="12" name="Imagen 11">
            <a:extLst>
              <a:ext uri="{FF2B5EF4-FFF2-40B4-BE49-F238E27FC236}">
                <a16:creationId xmlns:a16="http://schemas.microsoft.com/office/drawing/2014/main" id="{E9CAA18B-18DF-4BAC-83C9-4025AACD7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595" y="1481846"/>
            <a:ext cx="2255370" cy="1947154"/>
          </a:xfrm>
          <a:prstGeom prst="rect">
            <a:avLst/>
          </a:prstGeom>
        </p:spPr>
      </p:pic>
      <p:pic>
        <p:nvPicPr>
          <p:cNvPr id="14" name="Imagen 13">
            <a:extLst>
              <a:ext uri="{FF2B5EF4-FFF2-40B4-BE49-F238E27FC236}">
                <a16:creationId xmlns:a16="http://schemas.microsoft.com/office/drawing/2014/main" id="{7AF878B5-BD5B-47EF-B698-668BBBF89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6411" y="1481846"/>
            <a:ext cx="2459676" cy="1947154"/>
          </a:xfrm>
          <a:prstGeom prst="rect">
            <a:avLst/>
          </a:prstGeom>
        </p:spPr>
      </p:pic>
      <p:pic>
        <p:nvPicPr>
          <p:cNvPr id="16" name="Imagen 15">
            <a:extLst>
              <a:ext uri="{FF2B5EF4-FFF2-40B4-BE49-F238E27FC236}">
                <a16:creationId xmlns:a16="http://schemas.microsoft.com/office/drawing/2014/main" id="{810B64A3-1A3C-44BF-BCCA-45BC2C12F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58" y="4640437"/>
            <a:ext cx="2291207" cy="2012964"/>
          </a:xfrm>
          <a:prstGeom prst="rect">
            <a:avLst/>
          </a:prstGeom>
        </p:spPr>
      </p:pic>
      <p:pic>
        <p:nvPicPr>
          <p:cNvPr id="18" name="Imagen 17">
            <a:extLst>
              <a:ext uri="{FF2B5EF4-FFF2-40B4-BE49-F238E27FC236}">
                <a16:creationId xmlns:a16="http://schemas.microsoft.com/office/drawing/2014/main" id="{FC9133FC-0116-48DF-9161-1D71D5B507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5262" y="4743803"/>
            <a:ext cx="2304257" cy="1909598"/>
          </a:xfrm>
          <a:prstGeom prst="rect">
            <a:avLst/>
          </a:prstGeom>
        </p:spPr>
      </p:pic>
    </p:spTree>
    <p:extLst>
      <p:ext uri="{BB962C8B-B14F-4D97-AF65-F5344CB8AC3E}">
        <p14:creationId xmlns:p14="http://schemas.microsoft.com/office/powerpoint/2010/main" val="2266327929"/>
      </p:ext>
    </p:extLst>
  </p:cSld>
  <p:clrMapOvr>
    <a:masterClrMapping/>
  </p:clrMapOvr>
  <mc:AlternateContent xmlns:mc="http://schemas.openxmlformats.org/markup-compatibility/2006" xmlns:p14="http://schemas.microsoft.com/office/powerpoint/2010/main">
    <mc:Choice Requires="p14">
      <p:transition spd="slow" p14:dur="3000" advTm="30000">
        <p:comb/>
      </p:transition>
    </mc:Choice>
    <mc:Fallback xmlns="">
      <p:transition spd="slow" advTm="30000">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749"/>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749"/>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50"/>
                                  </p:stCondLst>
                                  <p:childTnLst>
                                    <p:set>
                                      <p:cBhvr>
                                        <p:cTn id="22" dur="1" fill="hold">
                                          <p:stCondLst>
                                            <p:cond delay="749"/>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50"/>
                                  </p:stCondLst>
                                  <p:childTnLst>
                                    <p:set>
                                      <p:cBhvr>
                                        <p:cTn id="26" dur="1" fill="hold">
                                          <p:stCondLst>
                                            <p:cond delay="749"/>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75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1750"/>
                                        <p:tgtEl>
                                          <p:spTgt spid="4">
                                            <p:txEl>
                                              <p:pRg st="0" end="0"/>
                                            </p:txEl>
                                          </p:spTgt>
                                        </p:tgtEl>
                                      </p:cBhvr>
                                    </p:animEffect>
                                    <p:anim calcmode="lin" valueType="num">
                                      <p:cBhvr>
                                        <p:cTn id="32" dur="1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3" dur="1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75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1750"/>
                                        <p:tgtEl>
                                          <p:spTgt spid="6">
                                            <p:txEl>
                                              <p:pRg st="0" end="0"/>
                                            </p:txEl>
                                          </p:spTgt>
                                        </p:tgtEl>
                                      </p:cBhvr>
                                    </p:animEffect>
                                    <p:anim calcmode="lin" valueType="num">
                                      <p:cBhvr>
                                        <p:cTn id="39" dur="1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0" dur="1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75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750"/>
                                        <p:tgtEl>
                                          <p:spTgt spid="7"/>
                                        </p:tgtEl>
                                      </p:cBhvr>
                                    </p:animEffect>
                                    <p:anim calcmode="lin" valueType="num">
                                      <p:cBhvr>
                                        <p:cTn id="46" dur="1750" fill="hold"/>
                                        <p:tgtEl>
                                          <p:spTgt spid="7"/>
                                        </p:tgtEl>
                                        <p:attrNameLst>
                                          <p:attrName>ppt_x</p:attrName>
                                        </p:attrNameLst>
                                      </p:cBhvr>
                                      <p:tavLst>
                                        <p:tav tm="0">
                                          <p:val>
                                            <p:strVal val="#ppt_x"/>
                                          </p:val>
                                        </p:tav>
                                        <p:tav tm="100000">
                                          <p:val>
                                            <p:strVal val="#ppt_x"/>
                                          </p:val>
                                        </p:tav>
                                      </p:tavLst>
                                    </p:anim>
                                    <p:anim calcmode="lin" valueType="num">
                                      <p:cBhvr>
                                        <p:cTn id="47" dur="1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75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750"/>
                                        <p:tgtEl>
                                          <p:spTgt spid="8"/>
                                        </p:tgtEl>
                                      </p:cBhvr>
                                    </p:animEffect>
                                    <p:anim calcmode="lin" valueType="num">
                                      <p:cBhvr>
                                        <p:cTn id="53" dur="1750" fill="hold"/>
                                        <p:tgtEl>
                                          <p:spTgt spid="8"/>
                                        </p:tgtEl>
                                        <p:attrNameLst>
                                          <p:attrName>ppt_x</p:attrName>
                                        </p:attrNameLst>
                                      </p:cBhvr>
                                      <p:tavLst>
                                        <p:tav tm="0">
                                          <p:val>
                                            <p:strVal val="#ppt_x"/>
                                          </p:val>
                                        </p:tav>
                                        <p:tav tm="100000">
                                          <p:val>
                                            <p:strVal val="#ppt_x"/>
                                          </p:val>
                                        </p:tav>
                                      </p:tavLst>
                                    </p:anim>
                                    <p:anim calcmode="lin" valueType="num">
                                      <p:cBhvr>
                                        <p:cTn id="54" dur="1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250"/>
                                  </p:stCondLst>
                                  <p:childTnLst>
                                    <p:set>
                                      <p:cBhvr>
                                        <p:cTn id="58" dur="1" fill="hold">
                                          <p:stCondLst>
                                            <p:cond delay="0"/>
                                          </p:stCondLst>
                                        </p:cTn>
                                        <p:tgtEl>
                                          <p:spTgt spid="12"/>
                                        </p:tgtEl>
                                        <p:attrNameLst>
                                          <p:attrName>style.visibility</p:attrName>
                                        </p:attrNameLst>
                                      </p:cBhvr>
                                      <p:to>
                                        <p:strVal val="visible"/>
                                      </p:to>
                                    </p:set>
                                    <p:animEffect transition="in" filter="circle(in)">
                                      <p:cBhvr>
                                        <p:cTn id="59" dur="2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250"/>
                                  </p:stCondLst>
                                  <p:childTnLst>
                                    <p:set>
                                      <p:cBhvr>
                                        <p:cTn id="63" dur="1" fill="hold">
                                          <p:stCondLst>
                                            <p:cond delay="0"/>
                                          </p:stCondLst>
                                        </p:cTn>
                                        <p:tgtEl>
                                          <p:spTgt spid="14"/>
                                        </p:tgtEl>
                                        <p:attrNameLst>
                                          <p:attrName>style.visibility</p:attrName>
                                        </p:attrNameLst>
                                      </p:cBhvr>
                                      <p:to>
                                        <p:strVal val="visible"/>
                                      </p:to>
                                    </p:set>
                                    <p:animEffect transition="in" filter="circle(in)">
                                      <p:cBhvr>
                                        <p:cTn id="64" dur="20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250"/>
                                  </p:stCondLst>
                                  <p:childTnLst>
                                    <p:set>
                                      <p:cBhvr>
                                        <p:cTn id="68" dur="1" fill="hold">
                                          <p:stCondLst>
                                            <p:cond delay="0"/>
                                          </p:stCondLst>
                                        </p:cTn>
                                        <p:tgtEl>
                                          <p:spTgt spid="16"/>
                                        </p:tgtEl>
                                        <p:attrNameLst>
                                          <p:attrName>style.visibility</p:attrName>
                                        </p:attrNameLst>
                                      </p:cBhvr>
                                      <p:to>
                                        <p:strVal val="visible"/>
                                      </p:to>
                                    </p:set>
                                    <p:animEffect transition="in" filter="circle(in)">
                                      <p:cBhvr>
                                        <p:cTn id="69" dur="20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250"/>
                                  </p:stCondLst>
                                  <p:childTnLst>
                                    <p:set>
                                      <p:cBhvr>
                                        <p:cTn id="73" dur="1" fill="hold">
                                          <p:stCondLst>
                                            <p:cond delay="0"/>
                                          </p:stCondLst>
                                        </p:cTn>
                                        <p:tgtEl>
                                          <p:spTgt spid="18"/>
                                        </p:tgtEl>
                                        <p:attrNameLst>
                                          <p:attrName>style.visibility</p:attrName>
                                        </p:attrNameLst>
                                      </p:cBhvr>
                                      <p:to>
                                        <p:strVal val="visible"/>
                                      </p:to>
                                    </p:set>
                                    <p:animEffect transition="in" filter="circle(in)">
                                      <p:cBhvr>
                                        <p:cTn id="7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5719" y="193847"/>
            <a:ext cx="9144001" cy="930898"/>
          </a:xfrm>
        </p:spPr>
        <p:txBody>
          <a:bodyPr rtlCol="0">
            <a:normAutofit/>
          </a:bodyPr>
          <a:lstStyle/>
          <a:p>
            <a:r>
              <a:rPr lang="es-MX" sz="2800" dirty="0"/>
              <a:t>3.- Distribuir la pulsera entre todas las personas de mi comunidad en lapso de 3 meses.</a:t>
            </a:r>
          </a:p>
        </p:txBody>
      </p:sp>
      <p:sp>
        <p:nvSpPr>
          <p:cNvPr id="3" name="Marcador de posición de texto 2"/>
          <p:cNvSpPr>
            <a:spLocks noGrp="1"/>
          </p:cNvSpPr>
          <p:nvPr>
            <p:ph type="body" idx="1"/>
          </p:nvPr>
        </p:nvSpPr>
        <p:spPr>
          <a:xfrm>
            <a:off x="1657262" y="1285477"/>
            <a:ext cx="1259632" cy="476234"/>
          </a:xfrm>
        </p:spPr>
        <p:txBody>
          <a:bodyPr rtlCol="0"/>
          <a:lstStyle/>
          <a:p>
            <a:pPr rtl="0"/>
            <a:r>
              <a:rPr lang="es-ES" dirty="0"/>
              <a:t>METAS</a:t>
            </a:r>
          </a:p>
        </p:txBody>
      </p:sp>
      <p:sp>
        <p:nvSpPr>
          <p:cNvPr id="4" name="Marcador de posición de contenido 3"/>
          <p:cNvSpPr>
            <a:spLocks noGrp="1"/>
          </p:cNvSpPr>
          <p:nvPr>
            <p:ph sz="half" idx="2"/>
          </p:nvPr>
        </p:nvSpPr>
        <p:spPr>
          <a:xfrm>
            <a:off x="425371" y="1806487"/>
            <a:ext cx="3723414" cy="2088232"/>
          </a:xfrm>
        </p:spPr>
        <p:txBody>
          <a:bodyPr rtlCol="0">
            <a:normAutofit fontScale="92500" lnSpcReduction="20000"/>
          </a:bodyPr>
          <a:lstStyle/>
          <a:p>
            <a:r>
              <a:rPr lang="es-MX" dirty="0"/>
              <a:t>Impartir información acerca de las ventajas de la pulsera y el propósito que se tiene con ella, mediante platicas, folletos y el uso de redes sociales (Facebook, Twitter, WhatsApp, etc.)</a:t>
            </a:r>
          </a:p>
        </p:txBody>
      </p:sp>
      <p:sp>
        <p:nvSpPr>
          <p:cNvPr id="5" name="Marcador de posición de texto 4"/>
          <p:cNvSpPr>
            <a:spLocks noGrp="1"/>
          </p:cNvSpPr>
          <p:nvPr>
            <p:ph type="body" sz="quarter" idx="3"/>
          </p:nvPr>
        </p:nvSpPr>
        <p:spPr>
          <a:xfrm>
            <a:off x="9404909" y="2362698"/>
            <a:ext cx="1179769" cy="476234"/>
          </a:xfrm>
        </p:spPr>
        <p:txBody>
          <a:bodyPr rtlCol="0"/>
          <a:lstStyle/>
          <a:p>
            <a:pPr rtl="0"/>
            <a:r>
              <a:rPr lang="es-ES" dirty="0"/>
              <a:t>METAS</a:t>
            </a:r>
          </a:p>
        </p:txBody>
      </p:sp>
      <p:sp>
        <p:nvSpPr>
          <p:cNvPr id="6" name="Marcador de posición de contenido 5"/>
          <p:cNvSpPr>
            <a:spLocks noGrp="1"/>
          </p:cNvSpPr>
          <p:nvPr>
            <p:ph sz="quarter" idx="4"/>
          </p:nvPr>
        </p:nvSpPr>
        <p:spPr>
          <a:xfrm>
            <a:off x="7993563" y="3058042"/>
            <a:ext cx="4056512" cy="1625622"/>
          </a:xfrm>
        </p:spPr>
        <p:txBody>
          <a:bodyPr rtlCol="0">
            <a:normAutofit fontScale="92500" lnSpcReduction="20000"/>
          </a:bodyPr>
          <a:lstStyle/>
          <a:p>
            <a:r>
              <a:rPr lang="es-MX" dirty="0"/>
              <a:t>Hablar con el gobierno de mi comunidad para lograr un apoyo que cubra el 50% del costo de la pulsera para que todas las personas puedan adquirirla.</a:t>
            </a:r>
          </a:p>
        </p:txBody>
      </p:sp>
      <p:sp>
        <p:nvSpPr>
          <p:cNvPr id="8" name="CuadroTexto 7">
            <a:extLst>
              <a:ext uri="{FF2B5EF4-FFF2-40B4-BE49-F238E27FC236}">
                <a16:creationId xmlns:a16="http://schemas.microsoft.com/office/drawing/2014/main" id="{95D2E8EB-8CF8-4D32-A7FC-C56EE224C340}"/>
              </a:ext>
            </a:extLst>
          </p:cNvPr>
          <p:cNvSpPr txBox="1"/>
          <p:nvPr/>
        </p:nvSpPr>
        <p:spPr>
          <a:xfrm>
            <a:off x="3358108" y="4682345"/>
            <a:ext cx="3723414" cy="1938992"/>
          </a:xfrm>
          <a:prstGeom prst="rect">
            <a:avLst/>
          </a:prstGeom>
          <a:noFill/>
        </p:spPr>
        <p:txBody>
          <a:bodyPr wrap="square" rtlCol="0">
            <a:spAutoFit/>
          </a:bodyPr>
          <a:lstStyle/>
          <a:p>
            <a:r>
              <a:rPr lang="es-MX" sz="2400" dirty="0"/>
              <a:t>Poner a disposición la pulsera a precios razonables para que se encuentre al alcance de todas las personas.</a:t>
            </a:r>
            <a:endParaRPr lang="es-ES" sz="2400" dirty="0"/>
          </a:p>
        </p:txBody>
      </p:sp>
      <p:sp>
        <p:nvSpPr>
          <p:cNvPr id="9" name="Marcador de posición de texto 4">
            <a:extLst>
              <a:ext uri="{FF2B5EF4-FFF2-40B4-BE49-F238E27FC236}">
                <a16:creationId xmlns:a16="http://schemas.microsoft.com/office/drawing/2014/main" id="{1EA5DEF8-3583-49D7-8C49-5F7AE6777609}"/>
              </a:ext>
            </a:extLst>
          </p:cNvPr>
          <p:cNvSpPr txBox="1">
            <a:spLocks/>
          </p:cNvSpPr>
          <p:nvPr/>
        </p:nvSpPr>
        <p:spPr>
          <a:xfrm>
            <a:off x="4629930" y="4076886"/>
            <a:ext cx="1179769" cy="47623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es-ES" dirty="0"/>
              <a:t>METAS</a:t>
            </a:r>
          </a:p>
        </p:txBody>
      </p:sp>
      <p:pic>
        <p:nvPicPr>
          <p:cNvPr id="10" name="Imagen 9">
            <a:extLst>
              <a:ext uri="{FF2B5EF4-FFF2-40B4-BE49-F238E27FC236}">
                <a16:creationId xmlns:a16="http://schemas.microsoft.com/office/drawing/2014/main" id="{7BE8BAA0-8292-4656-B2A7-4753B0ABF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222" y="1750221"/>
            <a:ext cx="2457450" cy="1857375"/>
          </a:xfrm>
          <a:prstGeom prst="rect">
            <a:avLst/>
          </a:prstGeom>
        </p:spPr>
      </p:pic>
      <p:pic>
        <p:nvPicPr>
          <p:cNvPr id="12" name="Imagen 11">
            <a:extLst>
              <a:ext uri="{FF2B5EF4-FFF2-40B4-BE49-F238E27FC236}">
                <a16:creationId xmlns:a16="http://schemas.microsoft.com/office/drawing/2014/main" id="{7321AF6D-4A54-44F7-A5B6-82A17225E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84" y="4682345"/>
            <a:ext cx="2627316" cy="1938992"/>
          </a:xfrm>
          <a:prstGeom prst="rect">
            <a:avLst/>
          </a:prstGeom>
        </p:spPr>
      </p:pic>
      <p:pic>
        <p:nvPicPr>
          <p:cNvPr id="14" name="Imagen 13">
            <a:extLst>
              <a:ext uri="{FF2B5EF4-FFF2-40B4-BE49-F238E27FC236}">
                <a16:creationId xmlns:a16="http://schemas.microsoft.com/office/drawing/2014/main" id="{6B1E56A5-5916-4B6B-A4DE-E9D85F4EB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0886" y="4682345"/>
            <a:ext cx="3209156" cy="1905034"/>
          </a:xfrm>
          <a:prstGeom prst="rect">
            <a:avLst/>
          </a:prstGeom>
        </p:spPr>
      </p:pic>
    </p:spTree>
    <p:extLst>
      <p:ext uri="{BB962C8B-B14F-4D97-AF65-F5344CB8AC3E}">
        <p14:creationId xmlns:p14="http://schemas.microsoft.com/office/powerpoint/2010/main" val="61416844"/>
      </p:ext>
    </p:extLst>
  </p:cSld>
  <p:clrMapOvr>
    <a:masterClrMapping/>
  </p:clrMapOvr>
  <mc:AlternateContent xmlns:mc="http://schemas.openxmlformats.org/markup-compatibility/2006" xmlns:p14="http://schemas.microsoft.com/office/powerpoint/2010/main">
    <mc:Choice Requires="p14">
      <p:transition spd="slow" p14:dur="4000" advTm="26000">
        <p:checker/>
      </p:transition>
    </mc:Choice>
    <mc:Fallback xmlns="">
      <p:transition spd="slow" advTm="26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strVal val="#ppt_w*0.70"/>
                                          </p:val>
                                        </p:tav>
                                        <p:tav tm="100000">
                                          <p:val>
                                            <p:strVal val="#ppt_w"/>
                                          </p:val>
                                        </p:tav>
                                      </p:tavLst>
                                    </p:anim>
                                    <p:anim calcmode="lin" valueType="num">
                                      <p:cBhvr>
                                        <p:cTn id="8" dur="2250" fill="hold"/>
                                        <p:tgtEl>
                                          <p:spTgt spid="2"/>
                                        </p:tgtEl>
                                        <p:attrNameLst>
                                          <p:attrName>ppt_h</p:attrName>
                                        </p:attrNameLst>
                                      </p:cBhvr>
                                      <p:tavLst>
                                        <p:tav tm="0">
                                          <p:val>
                                            <p:strVal val="#ppt_h"/>
                                          </p:val>
                                        </p:tav>
                                        <p:tav tm="100000">
                                          <p:val>
                                            <p:strVal val="#ppt_h"/>
                                          </p:val>
                                        </p:tav>
                                      </p:tavLst>
                                    </p:anim>
                                    <p:animEffect transition="in" filter="fade">
                                      <p:cBhvr>
                                        <p:cTn id="9" dur="2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2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750"/>
                                        <p:tgtEl>
                                          <p:spTgt spid="3">
                                            <p:txEl>
                                              <p:pRg st="0" end="0"/>
                                            </p:txEl>
                                          </p:spTgt>
                                        </p:tgtEl>
                                      </p:cBhvr>
                                    </p:animEffect>
                                    <p:anim calcmode="lin" valueType="num">
                                      <p:cBhvr>
                                        <p:cTn id="15" dur="175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75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25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750"/>
                                        <p:tgtEl>
                                          <p:spTgt spid="5">
                                            <p:txEl>
                                              <p:pRg st="0" end="0"/>
                                            </p:txEl>
                                          </p:spTgt>
                                        </p:tgtEl>
                                      </p:cBhvr>
                                    </p:animEffect>
                                    <p:anim calcmode="lin" valueType="num">
                                      <p:cBhvr>
                                        <p:cTn id="22" dur="175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3" dur="175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2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750"/>
                                        <p:tgtEl>
                                          <p:spTgt spid="9"/>
                                        </p:tgtEl>
                                      </p:cBhvr>
                                    </p:animEffect>
                                    <p:anim calcmode="lin" valueType="num">
                                      <p:cBhvr>
                                        <p:cTn id="29" dur="1750" fill="hold"/>
                                        <p:tgtEl>
                                          <p:spTgt spid="9"/>
                                        </p:tgtEl>
                                        <p:attrNameLst>
                                          <p:attrName>ppt_w</p:attrName>
                                        </p:attrNameLst>
                                      </p:cBhvr>
                                      <p:tavLst>
                                        <p:tav tm="0" fmla="#ppt_w*sin(2.5*pi*$)">
                                          <p:val>
                                            <p:fltVal val="0"/>
                                          </p:val>
                                        </p:tav>
                                        <p:tav tm="100000">
                                          <p:val>
                                            <p:fltVal val="1"/>
                                          </p:val>
                                        </p:tav>
                                      </p:tavLst>
                                    </p:anim>
                                    <p:anim calcmode="lin" valueType="num">
                                      <p:cBhvr>
                                        <p:cTn id="30" dur="175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50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dissolve">
                                      <p:cBhvr>
                                        <p:cTn id="35" dur="20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25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1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50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dissolve">
                                      <p:cBhvr>
                                        <p:cTn id="45" dur="2000"/>
                                        <p:tgtEl>
                                          <p:spTgt spid="6">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nodeType="clickEffect">
                                  <p:stCondLst>
                                    <p:cond delay="25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anim calcmode="lin" valueType="num">
                                      <p:cBhvr>
                                        <p:cTn id="51" dur="2000" fill="hold"/>
                                        <p:tgtEl>
                                          <p:spTgt spid="14"/>
                                        </p:tgtEl>
                                        <p:attrNameLst>
                                          <p:attrName>ppt_w</p:attrName>
                                        </p:attrNameLst>
                                      </p:cBhvr>
                                      <p:tavLst>
                                        <p:tav tm="0" fmla="#ppt_w*sin(2.5*pi*$)">
                                          <p:val>
                                            <p:fltVal val="0"/>
                                          </p:val>
                                        </p:tav>
                                        <p:tav tm="100000">
                                          <p:val>
                                            <p:fltVal val="1"/>
                                          </p:val>
                                        </p:tav>
                                      </p:tavLst>
                                    </p:anim>
                                    <p:anim calcmode="lin" valueType="num">
                                      <p:cBhvr>
                                        <p:cTn id="5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500"/>
                                  </p:stCondLst>
                                  <p:childTnLst>
                                    <p:set>
                                      <p:cBhvr>
                                        <p:cTn id="56" dur="1" fill="hold">
                                          <p:stCondLst>
                                            <p:cond delay="0"/>
                                          </p:stCondLst>
                                        </p:cTn>
                                        <p:tgtEl>
                                          <p:spTgt spid="8"/>
                                        </p:tgtEl>
                                        <p:attrNameLst>
                                          <p:attrName>style.visibility</p:attrName>
                                        </p:attrNameLst>
                                      </p:cBhvr>
                                      <p:to>
                                        <p:strVal val="visible"/>
                                      </p:to>
                                    </p:set>
                                    <p:animEffect transition="in" filter="dissolve">
                                      <p:cBhvr>
                                        <p:cTn id="57" dur="20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25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725">
                                          <p:stCondLst>
                                            <p:cond delay="0"/>
                                          </p:stCondLst>
                                        </p:cTn>
                                        <p:tgtEl>
                                          <p:spTgt spid="12"/>
                                        </p:tgtEl>
                                      </p:cBhvr>
                                    </p:animEffect>
                                    <p:anim calcmode="lin" valueType="num">
                                      <p:cBhvr>
                                        <p:cTn id="63" dur="2278"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4" dur="830"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5" dur="830" tmFilter="0, 0; 0.125,0.2665; 0.25,0.4; 0.375,0.465; 0.5,0.5;  0.625,0.535; 0.75,0.6; 0.875,0.7335; 1,1">
                                          <p:stCondLst>
                                            <p:cond delay="830"/>
                                          </p:stCondLst>
                                        </p:cTn>
                                        <p:tgtEl>
                                          <p:spTgt spid="12"/>
                                        </p:tgtEl>
                                        <p:attrNameLst>
                                          <p:attrName>ppt_y</p:attrName>
                                        </p:attrNameLst>
                                      </p:cBhvr>
                                      <p:tavLst>
                                        <p:tav tm="0" fmla="#ppt_y-sin(pi*$)/9">
                                          <p:val>
                                            <p:fltVal val="0"/>
                                          </p:val>
                                        </p:tav>
                                        <p:tav tm="100000">
                                          <p:val>
                                            <p:fltVal val="1"/>
                                          </p:val>
                                        </p:tav>
                                      </p:tavLst>
                                    </p:anim>
                                    <p:anim calcmode="lin" valueType="num">
                                      <p:cBhvr>
                                        <p:cTn id="66" dur="415" tmFilter="0, 0; 0.125,0.2665; 0.25,0.4; 0.375,0.465; 0.5,0.5;  0.625,0.535; 0.75,0.6; 0.875,0.7335; 1,1">
                                          <p:stCondLst>
                                            <p:cond delay="1655"/>
                                          </p:stCondLst>
                                        </p:cTn>
                                        <p:tgtEl>
                                          <p:spTgt spid="12"/>
                                        </p:tgtEl>
                                        <p:attrNameLst>
                                          <p:attrName>ppt_y</p:attrName>
                                        </p:attrNameLst>
                                      </p:cBhvr>
                                      <p:tavLst>
                                        <p:tav tm="0" fmla="#ppt_y-sin(pi*$)/27">
                                          <p:val>
                                            <p:fltVal val="0"/>
                                          </p:val>
                                        </p:tav>
                                        <p:tav tm="100000">
                                          <p:val>
                                            <p:fltVal val="1"/>
                                          </p:val>
                                        </p:tav>
                                      </p:tavLst>
                                    </p:anim>
                                    <p:anim calcmode="lin" valueType="num">
                                      <p:cBhvr>
                                        <p:cTn id="67" dur="205" tmFilter="0, 0; 0.125,0.2665; 0.25,0.4; 0.375,0.465; 0.5,0.5;  0.625,0.535; 0.75,0.6; 0.875,0.7335; 1,1">
                                          <p:stCondLst>
                                            <p:cond delay="2070"/>
                                          </p:stCondLst>
                                        </p:cTn>
                                        <p:tgtEl>
                                          <p:spTgt spid="12"/>
                                        </p:tgtEl>
                                        <p:attrNameLst>
                                          <p:attrName>ppt_y</p:attrName>
                                        </p:attrNameLst>
                                      </p:cBhvr>
                                      <p:tavLst>
                                        <p:tav tm="0" fmla="#ppt_y-sin(pi*$)/81">
                                          <p:val>
                                            <p:fltVal val="0"/>
                                          </p:val>
                                        </p:tav>
                                        <p:tav tm="100000">
                                          <p:val>
                                            <p:fltVal val="1"/>
                                          </p:val>
                                        </p:tav>
                                      </p:tavLst>
                                    </p:anim>
                                    <p:animScale>
                                      <p:cBhvr>
                                        <p:cTn id="68" dur="33">
                                          <p:stCondLst>
                                            <p:cond delay="812"/>
                                          </p:stCondLst>
                                        </p:cTn>
                                        <p:tgtEl>
                                          <p:spTgt spid="12"/>
                                        </p:tgtEl>
                                      </p:cBhvr>
                                      <p:to x="100000" y="60000"/>
                                    </p:animScale>
                                    <p:animScale>
                                      <p:cBhvr>
                                        <p:cTn id="69" dur="207" decel="50000">
                                          <p:stCondLst>
                                            <p:cond delay="845"/>
                                          </p:stCondLst>
                                        </p:cTn>
                                        <p:tgtEl>
                                          <p:spTgt spid="12"/>
                                        </p:tgtEl>
                                      </p:cBhvr>
                                      <p:to x="100000" y="100000"/>
                                    </p:animScale>
                                    <p:animScale>
                                      <p:cBhvr>
                                        <p:cTn id="70" dur="33">
                                          <p:stCondLst>
                                            <p:cond delay="1640"/>
                                          </p:stCondLst>
                                        </p:cTn>
                                        <p:tgtEl>
                                          <p:spTgt spid="12"/>
                                        </p:tgtEl>
                                      </p:cBhvr>
                                      <p:to x="100000" y="80000"/>
                                    </p:animScale>
                                    <p:animScale>
                                      <p:cBhvr>
                                        <p:cTn id="71" dur="207" decel="50000">
                                          <p:stCondLst>
                                            <p:cond delay="1673"/>
                                          </p:stCondLst>
                                        </p:cTn>
                                        <p:tgtEl>
                                          <p:spTgt spid="12"/>
                                        </p:tgtEl>
                                      </p:cBhvr>
                                      <p:to x="100000" y="100000"/>
                                    </p:animScale>
                                    <p:animScale>
                                      <p:cBhvr>
                                        <p:cTn id="72" dur="33">
                                          <p:stCondLst>
                                            <p:cond delay="2052"/>
                                          </p:stCondLst>
                                        </p:cTn>
                                        <p:tgtEl>
                                          <p:spTgt spid="12"/>
                                        </p:tgtEl>
                                      </p:cBhvr>
                                      <p:to x="100000" y="90000"/>
                                    </p:animScale>
                                    <p:animScale>
                                      <p:cBhvr>
                                        <p:cTn id="73" dur="207" decel="50000">
                                          <p:stCondLst>
                                            <p:cond delay="2085"/>
                                          </p:stCondLst>
                                        </p:cTn>
                                        <p:tgtEl>
                                          <p:spTgt spid="12"/>
                                        </p:tgtEl>
                                      </p:cBhvr>
                                      <p:to x="100000" y="100000"/>
                                    </p:animScale>
                                    <p:animScale>
                                      <p:cBhvr>
                                        <p:cTn id="74" dur="33">
                                          <p:stCondLst>
                                            <p:cond delay="2260"/>
                                          </p:stCondLst>
                                        </p:cTn>
                                        <p:tgtEl>
                                          <p:spTgt spid="12"/>
                                        </p:tgtEl>
                                      </p:cBhvr>
                                      <p:to x="100000" y="95000"/>
                                    </p:animScale>
                                    <p:animScale>
                                      <p:cBhvr>
                                        <p:cTn id="75" dur="207" decel="50000">
                                          <p:stCondLst>
                                            <p:cond delay="2293"/>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únel azul digital 16 × 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908_TF02895261_TF02895261.potx" id="{408D3025-4796-40C5-A420-4B86355D8C1A}" vid="{9B9A56E1-CA61-4AB5-B8B3-A8E151813968}"/>
    </a:ext>
  </a:extLst>
</a:theme>
</file>

<file path=ppt/theme/theme2.xml><?xml version="1.0" encoding="utf-8"?>
<a:theme xmlns:a="http://schemas.openxmlformats.org/drawingml/2006/main" name="Tema d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41224-0370-4595-877C-23316CD80004}">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Presentación de túnel azul digital empresarial (panorámica)</Template>
  <TotalTime>0</TotalTime>
  <Words>764</Words>
  <Application>Microsoft Office PowerPoint</Application>
  <PresentationFormat>Personalizado</PresentationFormat>
  <Paragraphs>53</Paragraphs>
  <Slides>10</Slides>
  <Notes>0</Notes>
  <HiddenSlides>0</HiddenSlides>
  <MMClips>1</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Arial</vt:lpstr>
      <vt:lpstr>Corbel</vt:lpstr>
      <vt:lpstr>Túnel azul digital 16 × 9</vt:lpstr>
      <vt:lpstr>Presentación de PowerPoint</vt:lpstr>
      <vt:lpstr>Bienvenida tecnología, adiós inseguridad.</vt:lpstr>
      <vt:lpstr>Presentación de PowerPoint</vt:lpstr>
      <vt:lpstr>Presentación de PowerPoint</vt:lpstr>
      <vt:lpstr>       OBJETIVOS ESPECIFICOS</vt:lpstr>
      <vt:lpstr>Presentación de PowerPoint</vt:lpstr>
      <vt:lpstr>1.- Desarrollar una pulsera tecnológica en un lapso de siete meses capas de enviar una señal de auxilio con la ubicación de la persona que este siendo víctima de asalto, mediante una aplicación.</vt:lpstr>
      <vt:lpstr>2.- Establecer un convenio con las autoridades de mi comunidad para que reciban la señal de auxilio emitida por las pulseras y lleguen al lugar del siniestro lo antes posible</vt:lpstr>
      <vt:lpstr>3.- Distribuir la pulsera entre todas las personas de mi comunidad en lapso de 3 meses.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2019-07-06T19:17:59Z</dcterms:created>
  <dcterms:modified xsi:type="dcterms:W3CDTF">2019-07-07T16:02:02Z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